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6"/>
  </p:notesMasterIdLst>
  <p:handoutMasterIdLst>
    <p:handoutMasterId r:id="rId37"/>
  </p:handoutMasterIdLst>
  <p:sldIdLst>
    <p:sldId id="617" r:id="rId2"/>
    <p:sldId id="618" r:id="rId3"/>
    <p:sldId id="652" r:id="rId4"/>
    <p:sldId id="619" r:id="rId5"/>
    <p:sldId id="620" r:id="rId6"/>
    <p:sldId id="621" r:id="rId7"/>
    <p:sldId id="622" r:id="rId8"/>
    <p:sldId id="517" r:id="rId9"/>
    <p:sldId id="518" r:id="rId10"/>
    <p:sldId id="675" r:id="rId11"/>
    <p:sldId id="612" r:id="rId12"/>
    <p:sldId id="519" r:id="rId13"/>
    <p:sldId id="674" r:id="rId14"/>
    <p:sldId id="520" r:id="rId15"/>
    <p:sldId id="623" r:id="rId16"/>
    <p:sldId id="664" r:id="rId17"/>
    <p:sldId id="665" r:id="rId18"/>
    <p:sldId id="661" r:id="rId19"/>
    <p:sldId id="666" r:id="rId20"/>
    <p:sldId id="659" r:id="rId21"/>
    <p:sldId id="658" r:id="rId22"/>
    <p:sldId id="657" r:id="rId23"/>
    <p:sldId id="660" r:id="rId24"/>
    <p:sldId id="667" r:id="rId25"/>
    <p:sldId id="663" r:id="rId26"/>
    <p:sldId id="669" r:id="rId27"/>
    <p:sldId id="670" r:id="rId28"/>
    <p:sldId id="671" r:id="rId29"/>
    <p:sldId id="672" r:id="rId30"/>
    <p:sldId id="654" r:id="rId31"/>
    <p:sldId id="676" r:id="rId32"/>
    <p:sldId id="655" r:id="rId33"/>
    <p:sldId id="645" r:id="rId34"/>
    <p:sldId id="668"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Tahoma"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Tahoma"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Tahoma"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B2B2B2"/>
    <a:srgbClr val="99CCFF"/>
    <a:srgbClr val="996633"/>
    <a:srgbClr val="FF3300"/>
    <a:srgbClr val="DDDDDD"/>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504" y="-72"/>
      </p:cViewPr>
      <p:guideLst>
        <p:guide orient="horz" pos="2183"/>
        <p:guide orient="horz" pos="890"/>
        <p:guide pos="2880"/>
        <p:guide pos="5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Tahoma" charset="0"/>
                <a:ea typeface="ＭＳ Ｐゴシック" charset="0"/>
                <a:cs typeface="+mn-cs"/>
              </a:defRPr>
            </a:lvl1pPr>
          </a:lstStyle>
          <a:p>
            <a:pPr>
              <a:defRPr/>
            </a:pPr>
            <a:endParaRPr lang="en-US"/>
          </a:p>
        </p:txBody>
      </p:sp>
      <p:sp>
        <p:nvSpPr>
          <p:cNvPr id="218115" name="Rectangle 3"/>
          <p:cNvSpPr>
            <a:spLocks noGrp="1" noChangeArrowheads="1"/>
          </p:cNvSpPr>
          <p:nvPr>
            <p:ph type="dt" sz="quarter"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Tahoma" charset="0"/>
                <a:ea typeface="ＭＳ Ｐゴシック" charset="0"/>
                <a:cs typeface="+mn-cs"/>
              </a:defRPr>
            </a:lvl1pPr>
          </a:lstStyle>
          <a:p>
            <a:pPr>
              <a:defRPr/>
            </a:pPr>
            <a:endParaRPr lang="en-US"/>
          </a:p>
        </p:txBody>
      </p:sp>
      <p:sp>
        <p:nvSpPr>
          <p:cNvPr id="218116" name="Rectangle 4"/>
          <p:cNvSpPr>
            <a:spLocks noGrp="1" noChangeArrowheads="1"/>
          </p:cNvSpPr>
          <p:nvPr>
            <p:ph type="ftr" sz="quarter" idx="2"/>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Tahoma" charset="0"/>
                <a:ea typeface="ＭＳ Ｐゴシック" charset="0"/>
                <a:cs typeface="+mn-cs"/>
              </a:defRPr>
            </a:lvl1pPr>
          </a:lstStyle>
          <a:p>
            <a:pPr>
              <a:defRPr/>
            </a:pPr>
            <a:endParaRPr lang="en-US"/>
          </a:p>
        </p:txBody>
      </p:sp>
      <p:sp>
        <p:nvSpPr>
          <p:cNvPr id="218117" name="Rectangle 5"/>
          <p:cNvSpPr>
            <a:spLocks noGrp="1" noChangeArrowheads="1"/>
          </p:cNvSpPr>
          <p:nvPr>
            <p:ph type="sldNum" sz="quarter" idx="3"/>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fld id="{5DEC6B1B-12B4-4479-9BE3-6F86D7B3B036}"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Tahoma" charset="0"/>
                <a:ea typeface="ＭＳ Ｐゴシック" charset="0"/>
                <a:cs typeface="+mn-cs"/>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Tahoma" charset="0"/>
                <a:ea typeface="ＭＳ Ｐゴシック"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Klicka här för att ändra format på bakgrundstexten</a:t>
            </a:r>
          </a:p>
          <a:p>
            <a:pPr lvl="1"/>
            <a:r>
              <a:rPr lang="en-US" smtClean="0"/>
              <a:t>Nivå två</a:t>
            </a:r>
          </a:p>
          <a:p>
            <a:pPr lvl="2"/>
            <a:r>
              <a:rPr lang="en-US" smtClean="0"/>
              <a:t>Nivå tre</a:t>
            </a:r>
          </a:p>
          <a:p>
            <a:pPr lvl="3"/>
            <a:r>
              <a:rPr lang="en-US" smtClean="0"/>
              <a:t>Nivå fyra</a:t>
            </a:r>
          </a:p>
          <a:p>
            <a:pPr lvl="4"/>
            <a:r>
              <a:rPr lang="en-US" smtClean="0"/>
              <a:t>Nivå fem</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Tahoma" charset="0"/>
                <a:ea typeface="ＭＳ Ｐゴシック" charset="0"/>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fld id="{48DE28E9-A4B0-4EE3-A732-089E0684F05A}"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ahoma"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ahoma"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ahoma"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ahoma"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miter lim="800000"/>
            <a:headEnd/>
            <a:tailEnd/>
          </a:ln>
        </p:spPr>
        <p:txBody>
          <a:bodyPr/>
          <a:lstStyle/>
          <a:p>
            <a:fld id="{A33CC302-515A-4812-9C00-D46E1797C999}" type="slidenum">
              <a:rPr lang="en-US"/>
              <a:pPr/>
              <a:t>9</a:t>
            </a:fld>
            <a:endParaRPr lang="en-US"/>
          </a:p>
        </p:txBody>
      </p:sp>
      <p:sp>
        <p:nvSpPr>
          <p:cNvPr id="25602" name="Rectangle 2"/>
          <p:cNvSpPr>
            <a:spLocks noGrp="1" noRot="1" noChangeAspect="1" noChangeArrowheads="1" noTextEdit="1"/>
          </p:cNvSpPr>
          <p:nvPr>
            <p:ph type="sldImg"/>
          </p:nvPr>
        </p:nvSpPr>
        <p:spPr>
          <a:xfrm>
            <a:off x="1143000" y="684213"/>
            <a:ext cx="4573588" cy="3430587"/>
          </a:xfrm>
          <a:ln/>
        </p:spPr>
      </p:sp>
      <p:sp>
        <p:nvSpPr>
          <p:cNvPr id="25603" name="Rectangle 3"/>
          <p:cNvSpPr>
            <a:spLocks noGrp="1" noChangeArrowheads="1"/>
          </p:cNvSpPr>
          <p:nvPr>
            <p:ph type="body" idx="1"/>
          </p:nvPr>
        </p:nvSpPr>
        <p:spPr>
          <a:xfrm>
            <a:off x="915988" y="4344988"/>
            <a:ext cx="5026025" cy="4114800"/>
          </a:xfrm>
          <a:noFill/>
        </p:spPr>
        <p:txBody>
          <a:bodyPr/>
          <a:lstStyle/>
          <a:p>
            <a:pPr eaLnBrk="1" hangingPunct="1"/>
            <a:r>
              <a:rPr lang="en-US" smtClean="0">
                <a:latin typeface="Tahoma" pitchFamily="34" charset="0"/>
              </a:rPr>
              <a:t>So when the computer has analyzed the results, it precents the data as a spredcheat with more than 6000 rows. It might look somthing like this. And now the hardes part of the project starts. To try to make any sence out of this mess</a:t>
            </a:r>
          </a:p>
          <a:p>
            <a:pPr eaLnBrk="1" hangingPunct="1"/>
            <a:endParaRPr lang="en-US" smtClean="0">
              <a:latin typeface="Tahoma" pitchFamily="34" charset="0"/>
            </a:endParaRPr>
          </a:p>
          <a:p>
            <a:pPr eaLnBrk="1" hangingPunct="1"/>
            <a:r>
              <a:rPr lang="en-US" smtClean="0">
                <a:latin typeface="Tahoma" pitchFamily="34" charset="0"/>
              </a:rPr>
              <a:t>To be able to get trough this wall of information we use bioinformtic software to select the genes that show regulation. By this way we are usually down to mabe a coupple hundered genes.</a:t>
            </a:r>
          </a:p>
          <a:p>
            <a:pPr eaLnBrk="1" hangingPunct="1"/>
            <a:endParaRPr lang="en-US" smtClean="0">
              <a:latin typeface="Tahoma" pitchFamily="34" charset="0"/>
            </a:endParaRPr>
          </a:p>
          <a:p>
            <a:pPr eaLnBrk="1" hangingPunct="1"/>
            <a:r>
              <a:rPr lang="en-US" smtClean="0">
                <a:latin typeface="Tahoma" pitchFamily="34" charset="0"/>
              </a:rPr>
              <a:t>In the next step we performe database and litterature searches to try to group the genes even further and try to understand what is happening to the cell.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miter lim="800000"/>
            <a:headEnd/>
            <a:tailEnd/>
          </a:ln>
        </p:spPr>
        <p:txBody>
          <a:bodyPr/>
          <a:lstStyle/>
          <a:p>
            <a:fld id="{98F57AD5-E9BE-42A2-852C-203D8460A729}" type="slidenum">
              <a:rPr lang="en-US"/>
              <a:pPr/>
              <a:t>20</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pPr eaLnBrk="1" hangingPunct="1"/>
            <a:r>
              <a:rPr lang="en-US" smtClean="0">
                <a:latin typeface="Tahoma" pitchFamily="34" charset="0"/>
              </a:rPr>
              <a:t>Topology</a:t>
            </a:r>
          </a:p>
          <a:p>
            <a:pPr eaLnBrk="1" hangingPunct="1"/>
            <a:r>
              <a:rPr lang="en-US" smtClean="0">
                <a:latin typeface="Tahoma" pitchFamily="34" charset="0"/>
              </a:rPr>
              <a:t>Co-localization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miter lim="800000"/>
            <a:headEnd/>
            <a:tailEnd/>
          </a:ln>
        </p:spPr>
        <p:txBody>
          <a:bodyPr/>
          <a:lstStyle/>
          <a:p>
            <a:fld id="{8E94838F-7A95-45DF-BE9C-85AF052068E0}" type="slidenum">
              <a:rPr lang="en-US"/>
              <a:pPr/>
              <a:t>22</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r>
              <a:rPr lang="en-US" smtClean="0">
                <a:latin typeface="Tahoma" pitchFamily="34" charset="0"/>
              </a:rPr>
              <a:t>Identification of IRF4 induced transcriptional modules. (A) Prediction of IRF4 containing cis-regulatory modules (CRMs) based on sequence in a 200 bp window around IRF4 binding sites.</a:t>
            </a:r>
          </a:p>
          <a:p>
            <a:pPr eaLnBrk="1" hangingPunct="1"/>
            <a:r>
              <a:rPr lang="en-US" smtClean="0">
                <a:latin typeface="Tahoma" pitchFamily="34" charset="0"/>
              </a:rPr>
              <a:t>57 CRMs within 200 bp from the IRF4 binding site defined by ChIP-on-Chip.</a:t>
            </a:r>
          </a:p>
          <a:p>
            <a:pPr eaLnBrk="1" hangingPunct="1"/>
            <a:r>
              <a:rPr lang="en-US" smtClean="0">
                <a:latin typeface="Tahoma" pitchFamily="34" charset="0"/>
              </a:rPr>
              <a:t>(B) Identification of putative target genes for each CRM. (C) Selection of modules with correlated putative target genes. (D) Clique-based analysis to extract highly correlated transcriptional modules (TMs)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Platshållare för anteckninga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v-SE" smtClean="0"/>
              <a:t>Data integration på genome skala</a:t>
            </a:r>
          </a:p>
        </p:txBody>
      </p:sp>
      <p:sp>
        <p:nvSpPr>
          <p:cNvPr id="14340" name="Platshållare för bild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B6913AB-7BE6-44CF-83F4-2F0E99B70467}" type="slidenum">
              <a:rPr lang="sv-SE"/>
              <a:pPr fontAlgn="base">
                <a:spcBef>
                  <a:spcPct val="0"/>
                </a:spcBef>
                <a:spcAft>
                  <a:spcPct val="0"/>
                </a:spcAft>
              </a:pPr>
              <a:t>26</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CB71DF17-4C47-460B-9DF9-6F7CEC9C7041}" type="slidenum">
              <a:rPr lang="sv-SE" smtClean="0"/>
              <a:pPr/>
              <a:t>27</a:t>
            </a:fld>
            <a:endParaRPr lang="sv-SE"/>
          </a:p>
        </p:txBody>
      </p:sp>
    </p:spTree>
    <p:extLst>
      <p:ext uri="{BB962C8B-B14F-4D97-AF65-F5344CB8AC3E}">
        <p14:creationId xmlns="" xmlns:p14="http://schemas.microsoft.com/office/powerpoint/2010/main" val="2736992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CB71DF17-4C47-460B-9DF9-6F7CEC9C7041}" type="slidenum">
              <a:rPr lang="sv-SE" smtClean="0"/>
              <a:pPr/>
              <a:t>28</a:t>
            </a:fld>
            <a:endParaRPr lang="sv-SE"/>
          </a:p>
        </p:txBody>
      </p:sp>
    </p:spTree>
    <p:extLst>
      <p:ext uri="{BB962C8B-B14F-4D97-AF65-F5344CB8AC3E}">
        <p14:creationId xmlns="" xmlns:p14="http://schemas.microsoft.com/office/powerpoint/2010/main" val="3442497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Knowldege</a:t>
            </a:r>
            <a:r>
              <a:rPr lang="sv-SE" dirty="0" smtClean="0"/>
              <a:t> from the GRN </a:t>
            </a:r>
            <a:r>
              <a:rPr lang="sv-SE" dirty="0" err="1" smtClean="0"/>
              <a:t>may</a:t>
            </a:r>
            <a:r>
              <a:rPr lang="sv-SE" dirty="0" smtClean="0"/>
              <a:t> </a:t>
            </a:r>
            <a:r>
              <a:rPr lang="sv-SE" dirty="0" err="1" smtClean="0"/>
              <a:t>hoepfull</a:t>
            </a:r>
            <a:r>
              <a:rPr lang="sv-SE" dirty="0" smtClean="0"/>
              <a:t> </a:t>
            </a:r>
            <a:r>
              <a:rPr lang="sv-SE" dirty="0" err="1" smtClean="0"/>
              <a:t>also</a:t>
            </a:r>
            <a:r>
              <a:rPr lang="sv-SE" dirty="0" smtClean="0"/>
              <a:t> </a:t>
            </a:r>
            <a:r>
              <a:rPr lang="sv-SE" dirty="0" err="1" smtClean="0"/>
              <a:t>lead</a:t>
            </a:r>
            <a:r>
              <a:rPr lang="sv-SE" dirty="0" smtClean="0"/>
              <a:t> </a:t>
            </a:r>
            <a:r>
              <a:rPr lang="sv-SE" dirty="0" err="1" smtClean="0"/>
              <a:t>to</a:t>
            </a:r>
            <a:r>
              <a:rPr lang="sv-SE" dirty="0" smtClean="0"/>
              <a:t> </a:t>
            </a:r>
            <a:r>
              <a:rPr lang="sv-SE" dirty="0" err="1" smtClean="0"/>
              <a:t>insights</a:t>
            </a:r>
            <a:r>
              <a:rPr lang="sv-SE" baseline="0" dirty="0" smtClean="0"/>
              <a:t> </a:t>
            </a:r>
            <a:r>
              <a:rPr lang="sv-SE" baseline="0" dirty="0" err="1" smtClean="0"/>
              <a:t>about</a:t>
            </a:r>
            <a:r>
              <a:rPr lang="sv-SE" baseline="0" dirty="0" smtClean="0"/>
              <a:t> </a:t>
            </a:r>
            <a:r>
              <a:rPr lang="sv-SE" baseline="0" dirty="0" err="1" smtClean="0"/>
              <a:t>individual</a:t>
            </a:r>
            <a:r>
              <a:rPr lang="sv-SE" baseline="0" dirty="0" smtClean="0"/>
              <a:t> markers</a:t>
            </a:r>
            <a:endParaRPr lang="sv-SE" dirty="0"/>
          </a:p>
        </p:txBody>
      </p:sp>
      <p:sp>
        <p:nvSpPr>
          <p:cNvPr id="4" name="Platshållare för datum 3"/>
          <p:cNvSpPr>
            <a:spLocks noGrp="1"/>
          </p:cNvSpPr>
          <p:nvPr>
            <p:ph type="dt" idx="10"/>
          </p:nvPr>
        </p:nvSpPr>
        <p:spPr/>
        <p:txBody>
          <a:bodyPr/>
          <a:lstStyle/>
          <a:p>
            <a:fld id="{3478B66C-3CDD-4DAC-BCC2-1CF4F547501B}" type="datetime1">
              <a:rPr lang="sv-SE" smtClean="0"/>
              <a:pPr/>
              <a:t>2011-12-05</a:t>
            </a:fld>
            <a:endParaRPr lang="sv-SE"/>
          </a:p>
        </p:txBody>
      </p:sp>
      <p:sp>
        <p:nvSpPr>
          <p:cNvPr id="5" name="Platshållare för sidfot 4"/>
          <p:cNvSpPr>
            <a:spLocks noGrp="1"/>
          </p:cNvSpPr>
          <p:nvPr>
            <p:ph type="ftr" sz="quarter" idx="11"/>
          </p:nvPr>
        </p:nvSpPr>
        <p:spPr/>
        <p:txBody>
          <a:bodyPr/>
          <a:lstStyle/>
          <a:p>
            <a:r>
              <a:rPr lang="sv-SE" smtClean="0"/>
              <a:t>Linköpings universitet</a:t>
            </a:r>
            <a:endParaRPr lang="sv-SE"/>
          </a:p>
        </p:txBody>
      </p:sp>
      <p:sp>
        <p:nvSpPr>
          <p:cNvPr id="6" name="Platshållare för bildnummer 5"/>
          <p:cNvSpPr>
            <a:spLocks noGrp="1"/>
          </p:cNvSpPr>
          <p:nvPr>
            <p:ph type="sldNum" sz="quarter" idx="12"/>
          </p:nvPr>
        </p:nvSpPr>
        <p:spPr/>
        <p:txBody>
          <a:bodyPr/>
          <a:lstStyle/>
          <a:p>
            <a:fld id="{9E19115D-3025-484C-A12B-200D3B7C8AB2}" type="slidenum">
              <a:rPr lang="sv-SE" smtClean="0"/>
              <a:pPr/>
              <a:t>29</a:t>
            </a:fld>
            <a:endParaRPr lang="sv-SE"/>
          </a:p>
        </p:txBody>
      </p:sp>
    </p:spTree>
    <p:extLst>
      <p:ext uri="{BB962C8B-B14F-4D97-AF65-F5344CB8AC3E}">
        <p14:creationId xmlns="" xmlns:p14="http://schemas.microsoft.com/office/powerpoint/2010/main" val="2553112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courbette_cyan"/>
          <p:cNvPicPr>
            <a:picLocks noChangeAspect="1" noChangeArrowheads="1"/>
          </p:cNvPicPr>
          <p:nvPr/>
        </p:nvPicPr>
        <p:blipFill>
          <a:blip r:embed="rId2"/>
          <a:srcRect/>
          <a:stretch>
            <a:fillRect/>
          </a:stretch>
        </p:blipFill>
        <p:spPr bwMode="auto">
          <a:xfrm>
            <a:off x="0" y="2667000"/>
            <a:ext cx="8975725" cy="1468438"/>
          </a:xfrm>
          <a:prstGeom prst="rect">
            <a:avLst/>
          </a:prstGeom>
          <a:noFill/>
          <a:ln w="9525">
            <a:noFill/>
            <a:miter lim="800000"/>
            <a:headEnd/>
            <a:tailEnd/>
          </a:ln>
        </p:spPr>
      </p:pic>
      <p:sp>
        <p:nvSpPr>
          <p:cNvPr id="5" name="Slide Number Placeholder 8"/>
          <p:cNvSpPr txBox="1">
            <a:spLocks noGrp="1"/>
          </p:cNvSpPr>
          <p:nvPr/>
        </p:nvSpPr>
        <p:spPr bwMode="auto">
          <a:xfrm>
            <a:off x="7010400" y="6592888"/>
            <a:ext cx="2133600" cy="365125"/>
          </a:xfrm>
          <a:prstGeom prst="rect">
            <a:avLst/>
          </a:prstGeom>
          <a:noFill/>
          <a:ln w="9525">
            <a:noFill/>
            <a:miter lim="800000"/>
            <a:headEnd/>
            <a:tailEnd/>
          </a:ln>
        </p:spPr>
        <p:txBody>
          <a:bodyPr anchor="ctr"/>
          <a:lstStyle/>
          <a:p>
            <a:pPr algn="r" defTabSz="457200"/>
            <a:fld id="{F2590A13-019A-4F6B-9E11-F218EB098383}" type="slidenum">
              <a:rPr lang="en-US" sz="1000" b="1">
                <a:solidFill>
                  <a:srgbClr val="FFFFFF"/>
                </a:solidFill>
                <a:latin typeface="Verdana" pitchFamily="34" charset="0"/>
              </a:rPr>
              <a:pPr algn="r" defTabSz="457200"/>
              <a:t>‹#›</a:t>
            </a:fld>
            <a:endParaRPr lang="en-US" sz="1000" b="1">
              <a:solidFill>
                <a:srgbClr val="FFFFFF"/>
              </a:solidFill>
              <a:latin typeface="Verdana" pitchFamily="34" charset="0"/>
            </a:endParaRPr>
          </a:p>
        </p:txBody>
      </p:sp>
      <p:sp>
        <p:nvSpPr>
          <p:cNvPr id="30726" name="Rectangle 6"/>
          <p:cNvSpPr>
            <a:spLocks noGrp="1" noChangeArrowheads="1"/>
          </p:cNvSpPr>
          <p:nvPr>
            <p:ph type="subTitle" idx="1"/>
          </p:nvPr>
        </p:nvSpPr>
        <p:spPr>
          <a:xfrm>
            <a:off x="609600" y="4292600"/>
            <a:ext cx="7131050" cy="1752600"/>
          </a:xfrm>
        </p:spPr>
        <p:txBody>
          <a:bodyPr anchorCtr="0"/>
          <a:lstStyle>
            <a:lvl1pPr marL="0" indent="0" algn="r">
              <a:buFont typeface="Arial" pitchFamily="34" charset="0"/>
              <a:buNone/>
              <a:defRPr sz="1000"/>
            </a:lvl1pPr>
          </a:lstStyle>
          <a:p>
            <a:r>
              <a:rPr lang="en-US" smtClean="0"/>
              <a:t>Click to edit Master subtitle style</a:t>
            </a:r>
            <a:endParaRPr lang="fr-FR"/>
          </a:p>
        </p:txBody>
      </p:sp>
      <p:sp>
        <p:nvSpPr>
          <p:cNvPr id="30727" name="Rectangle 7"/>
          <p:cNvSpPr>
            <a:spLocks noGrp="1" noChangeArrowheads="1"/>
          </p:cNvSpPr>
          <p:nvPr>
            <p:ph type="ctrTitle"/>
          </p:nvPr>
        </p:nvSpPr>
        <p:spPr>
          <a:xfrm>
            <a:off x="2987675" y="2132013"/>
            <a:ext cx="4914900" cy="1584325"/>
          </a:xfrm>
        </p:spPr>
        <p:txBody>
          <a:bodyPr/>
          <a:lstStyle>
            <a:lvl1pPr>
              <a:defRPr/>
            </a:lvl1pPr>
          </a:lstStyle>
          <a:p>
            <a:r>
              <a:rPr lang="en-US" smtClean="0"/>
              <a:t>Click to edit Master title style</a:t>
            </a:r>
            <a:endParaRPr lang="en-GB"/>
          </a:p>
        </p:txBody>
      </p:sp>
      <p:sp>
        <p:nvSpPr>
          <p:cNvPr id="6"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701675"/>
            <a:ext cx="2124075"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701675"/>
            <a:ext cx="6219825"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Rubrik och diagram eller organisationsschema">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SmartArt 2"/>
          <p:cNvSpPr>
            <a:spLocks noGrp="1"/>
          </p:cNvSpPr>
          <p:nvPr>
            <p:ph type="dgm" idx="1"/>
          </p:nvPr>
        </p:nvSpPr>
        <p:spPr>
          <a:xfrm>
            <a:off x="457200" y="1600200"/>
            <a:ext cx="8229600" cy="4525963"/>
          </a:xfrm>
        </p:spPr>
        <p:txBody>
          <a:bodyPr/>
          <a:lstStyle/>
          <a:p>
            <a:pPr lvl="0"/>
            <a:endParaRPr lang="sv-SE"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Tahoma" pitchFamily="34" charset="0"/>
                <a:ea typeface="ＭＳ Ｐゴシック" charset="-128"/>
                <a:cs typeface="+mn-cs"/>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C558E3BC-C416-4B0D-920E-5EAB1841F8B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 xmlns:p14="http://schemas.microsoft.com/office/powerpoint/2010/main" val="241797210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2133600"/>
            <a:ext cx="417195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17195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62"/>
          <p:cNvSpPr>
            <a:spLocks noGrp="1" noChangeArrowheads="1"/>
          </p:cNvSpPr>
          <p:nvPr>
            <p:ph type="body" idx="1"/>
          </p:nvPr>
        </p:nvSpPr>
        <p:spPr bwMode="auto">
          <a:xfrm>
            <a:off x="323850" y="2133600"/>
            <a:ext cx="8496300" cy="3962400"/>
          </a:xfrm>
          <a:prstGeom prst="rect">
            <a:avLst/>
          </a:prstGeom>
          <a:noFill/>
          <a:ln w="9525">
            <a:noFill/>
            <a:miter lim="800000"/>
            <a:headEnd/>
            <a:tailEnd/>
          </a:ln>
        </p:spPr>
        <p:txBody>
          <a:bodyPr vert="horz" wrap="square" lIns="91440" tIns="45720" rIns="91440" bIns="45720" numCol="1" anchor="t" anchorCtr="1" compatLnSpc="1">
            <a:prstTxWarp prst="textNoShape">
              <a:avLst/>
            </a:prstTxWarp>
          </a:bodyPr>
          <a:lstStyle/>
          <a:p>
            <a:pPr lvl="0"/>
            <a:r>
              <a:rPr lang="en-GB" smtClean="0"/>
              <a:t>First level</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7" name="Rectangle 63"/>
          <p:cNvSpPr>
            <a:spLocks noGrp="1" noChangeArrowheads="1"/>
          </p:cNvSpPr>
          <p:nvPr>
            <p:ph type="title"/>
          </p:nvPr>
        </p:nvSpPr>
        <p:spPr bwMode="auto">
          <a:xfrm>
            <a:off x="323850" y="701675"/>
            <a:ext cx="8496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 of the presentation</a:t>
            </a:r>
          </a:p>
        </p:txBody>
      </p:sp>
      <p:sp>
        <p:nvSpPr>
          <p:cNvPr id="1090" name="Slide Number Placeholder 8"/>
          <p:cNvSpPr txBox="1">
            <a:spLocks noGrp="1"/>
          </p:cNvSpPr>
          <p:nvPr/>
        </p:nvSpPr>
        <p:spPr bwMode="auto">
          <a:xfrm>
            <a:off x="7010400" y="6592888"/>
            <a:ext cx="2133600" cy="365125"/>
          </a:xfrm>
          <a:prstGeom prst="rect">
            <a:avLst/>
          </a:prstGeom>
          <a:noFill/>
          <a:ln w="9525">
            <a:noFill/>
            <a:miter lim="800000"/>
            <a:headEnd/>
            <a:tailEnd/>
          </a:ln>
        </p:spPr>
        <p:txBody>
          <a:bodyPr anchor="ctr"/>
          <a:lstStyle/>
          <a:p>
            <a:pPr algn="r" defTabSz="457200"/>
            <a:fld id="{0263F824-41E6-42F3-9C09-162CF0CECAFE}" type="slidenum">
              <a:rPr lang="en-US" sz="1000" b="1">
                <a:solidFill>
                  <a:srgbClr val="FFFFFF"/>
                </a:solidFill>
                <a:latin typeface="Verdana" pitchFamily="34" charset="0"/>
              </a:rPr>
              <a:pPr algn="r" defTabSz="457200"/>
              <a:t>‹#›</a:t>
            </a:fld>
            <a:endParaRPr lang="en-US" sz="1000" b="1">
              <a:solidFill>
                <a:srgbClr val="FFFFFF"/>
              </a:solidFill>
              <a:latin typeface="Verdana" pitchFamily="34" charset="0"/>
            </a:endParaRPr>
          </a:p>
        </p:txBody>
      </p:sp>
      <p:sp>
        <p:nvSpPr>
          <p:cNvPr id="4" name="Date Placeholder 3"/>
          <p:cNvSpPr>
            <a:spLocks noGrp="1"/>
          </p:cNvSpPr>
          <p:nvPr>
            <p:ph type="dt" sz="half" idx="2"/>
          </p:nvPr>
        </p:nvSpPr>
        <p:spPr>
          <a:xfrm>
            <a:off x="179388"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900">
                <a:solidFill>
                  <a:srgbClr val="898989"/>
                </a:solidFill>
                <a:latin typeface="Verdana" pitchFamily="34" charset="0"/>
                <a:ea typeface="ＭＳ Ｐゴシック" charset="-128"/>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59"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60" r:id="rId12"/>
    <p:sldLayoutId id="2147483761" r:id="rId13"/>
  </p:sldLayoutIdLst>
  <p:txStyles>
    <p:titleStyle>
      <a:lvl1pPr algn="r" rtl="0" eaLnBrk="0" fontAlgn="base" hangingPunct="0">
        <a:spcBef>
          <a:spcPct val="0"/>
        </a:spcBef>
        <a:spcAft>
          <a:spcPct val="0"/>
        </a:spcAft>
        <a:defRPr sz="3200" b="1">
          <a:solidFill>
            <a:srgbClr val="034EAC"/>
          </a:solidFill>
          <a:latin typeface="+mj-lt"/>
          <a:ea typeface="MS PGothic" pitchFamily="34" charset="-128"/>
          <a:cs typeface="MS PGothic" charset="0"/>
        </a:defRPr>
      </a:lvl1pPr>
      <a:lvl2pPr algn="r" rtl="0" eaLnBrk="0" fontAlgn="base" hangingPunct="0">
        <a:spcBef>
          <a:spcPct val="0"/>
        </a:spcBef>
        <a:spcAft>
          <a:spcPct val="0"/>
        </a:spcAft>
        <a:defRPr sz="3200" b="1">
          <a:solidFill>
            <a:srgbClr val="034EAC"/>
          </a:solidFill>
          <a:latin typeface="Tahoma" pitchFamily="34" charset="0"/>
          <a:ea typeface="MS PGothic" pitchFamily="34" charset="-128"/>
          <a:cs typeface="MS PGothic" charset="0"/>
        </a:defRPr>
      </a:lvl2pPr>
      <a:lvl3pPr algn="r" rtl="0" eaLnBrk="0" fontAlgn="base" hangingPunct="0">
        <a:spcBef>
          <a:spcPct val="0"/>
        </a:spcBef>
        <a:spcAft>
          <a:spcPct val="0"/>
        </a:spcAft>
        <a:defRPr sz="3200" b="1">
          <a:solidFill>
            <a:srgbClr val="034EAC"/>
          </a:solidFill>
          <a:latin typeface="Tahoma" pitchFamily="34" charset="0"/>
          <a:ea typeface="MS PGothic" pitchFamily="34" charset="-128"/>
          <a:cs typeface="MS PGothic" charset="0"/>
        </a:defRPr>
      </a:lvl3pPr>
      <a:lvl4pPr algn="r" rtl="0" eaLnBrk="0" fontAlgn="base" hangingPunct="0">
        <a:spcBef>
          <a:spcPct val="0"/>
        </a:spcBef>
        <a:spcAft>
          <a:spcPct val="0"/>
        </a:spcAft>
        <a:defRPr sz="3200" b="1">
          <a:solidFill>
            <a:srgbClr val="034EAC"/>
          </a:solidFill>
          <a:latin typeface="Tahoma" pitchFamily="34" charset="0"/>
          <a:ea typeface="MS PGothic" pitchFamily="34" charset="-128"/>
          <a:cs typeface="MS PGothic" charset="0"/>
        </a:defRPr>
      </a:lvl4pPr>
      <a:lvl5pPr algn="r" rtl="0" eaLnBrk="0" fontAlgn="base" hangingPunct="0">
        <a:spcBef>
          <a:spcPct val="0"/>
        </a:spcBef>
        <a:spcAft>
          <a:spcPct val="0"/>
        </a:spcAft>
        <a:defRPr sz="3200" b="1">
          <a:solidFill>
            <a:srgbClr val="034EAC"/>
          </a:solidFill>
          <a:latin typeface="Tahoma" pitchFamily="34" charset="0"/>
          <a:ea typeface="MS PGothic" pitchFamily="34" charset="-128"/>
          <a:cs typeface="MS PGothic" charset="0"/>
        </a:defRPr>
      </a:lvl5pPr>
      <a:lvl6pPr marL="457200" algn="r" rtl="0" eaLnBrk="1" fontAlgn="base" hangingPunct="1">
        <a:spcBef>
          <a:spcPct val="0"/>
        </a:spcBef>
        <a:spcAft>
          <a:spcPct val="0"/>
        </a:spcAft>
        <a:defRPr sz="3200" b="1">
          <a:solidFill>
            <a:srgbClr val="034EAC"/>
          </a:solidFill>
          <a:latin typeface="Tahoma" pitchFamily="34" charset="0"/>
        </a:defRPr>
      </a:lvl6pPr>
      <a:lvl7pPr marL="914400" algn="r" rtl="0" eaLnBrk="1" fontAlgn="base" hangingPunct="1">
        <a:spcBef>
          <a:spcPct val="0"/>
        </a:spcBef>
        <a:spcAft>
          <a:spcPct val="0"/>
        </a:spcAft>
        <a:defRPr sz="3200" b="1">
          <a:solidFill>
            <a:srgbClr val="034EAC"/>
          </a:solidFill>
          <a:latin typeface="Tahoma" pitchFamily="34" charset="0"/>
        </a:defRPr>
      </a:lvl7pPr>
      <a:lvl8pPr marL="1371600" algn="r" rtl="0" eaLnBrk="1" fontAlgn="base" hangingPunct="1">
        <a:spcBef>
          <a:spcPct val="0"/>
        </a:spcBef>
        <a:spcAft>
          <a:spcPct val="0"/>
        </a:spcAft>
        <a:defRPr sz="3200" b="1">
          <a:solidFill>
            <a:srgbClr val="034EAC"/>
          </a:solidFill>
          <a:latin typeface="Tahoma" pitchFamily="34" charset="0"/>
        </a:defRPr>
      </a:lvl8pPr>
      <a:lvl9pPr marL="1828800" algn="r" rtl="0" eaLnBrk="1" fontAlgn="base" hangingPunct="1">
        <a:spcBef>
          <a:spcPct val="0"/>
        </a:spcBef>
        <a:spcAft>
          <a:spcPct val="0"/>
        </a:spcAft>
        <a:defRPr sz="3200" b="1">
          <a:solidFill>
            <a:srgbClr val="034EAC"/>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130000"/>
        <a:buFont typeface="Arial" charset="0"/>
        <a:buChar char="●"/>
        <a:defRPr sz="20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1"/>
        </a:buClr>
        <a:buFont typeface="Wingdings 3" pitchFamily="18" charset="2"/>
        <a:buChar char="u"/>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85000"/>
        <a:buFont typeface="Wingdings" pitchFamily="2" charset="2"/>
        <a:buChar char="u"/>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1"/>
        </a:buClr>
        <a:buFont typeface="Arial" charset="0"/>
        <a:buChar char="−"/>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Font typeface="Wingdings 2" pitchFamily="18" charset="2"/>
        <a:buChar char="¾"/>
        <a:defRPr sz="16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chemeClr val="accent1"/>
        </a:buClr>
        <a:buFont typeface="Wingdings 2" pitchFamily="18" charset="2"/>
        <a:buChar char="¾"/>
        <a:defRPr sz="16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2" pitchFamily="18" charset="2"/>
        <a:buChar char="¾"/>
        <a:defRPr sz="16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2" pitchFamily="18" charset="2"/>
        <a:buChar char="¾"/>
        <a:defRPr sz="16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2" pitchFamily="18" charset="2"/>
        <a:buChar char="¾"/>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http/www.gp.se/content/1/c6/31/23/15/tvillingar.jpg"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Date Placeholder 3"/>
          <p:cNvSpPr>
            <a:spLocks noGrp="1"/>
          </p:cNvSpPr>
          <p:nvPr>
            <p:ph type="dt" sz="quarter" idx="10"/>
          </p:nvPr>
        </p:nvSpPr>
        <p:spPr bwMode="auto">
          <a:noFill/>
          <a:ln>
            <a:miter lim="800000"/>
            <a:headEnd/>
            <a:tailEnd/>
          </a:ln>
        </p:spPr>
        <p:txBody>
          <a:bodyPr/>
          <a:lstStyle/>
          <a:p>
            <a:fld id="{676A631D-B004-4998-BB35-F239E57A3F53}" type="datetime1">
              <a:rPr lang="en-GB" smtClean="0">
                <a:ea typeface="MS PGothic" pitchFamily="34" charset="-128"/>
              </a:rPr>
              <a:pPr/>
              <a:t>05/12/2011</a:t>
            </a:fld>
            <a:endParaRPr lang="en-US" smtClean="0">
              <a:ea typeface="MS PGothic" pitchFamily="34" charset="-128"/>
            </a:endParaRPr>
          </a:p>
        </p:txBody>
      </p:sp>
      <p:sp>
        <p:nvSpPr>
          <p:cNvPr id="31746" name="Rectangle 2"/>
          <p:cNvSpPr>
            <a:spLocks noGrp="1" noChangeArrowheads="1"/>
          </p:cNvSpPr>
          <p:nvPr>
            <p:ph type="ctrTitle"/>
          </p:nvPr>
        </p:nvSpPr>
        <p:spPr>
          <a:xfrm>
            <a:off x="827088" y="1052513"/>
            <a:ext cx="7075487" cy="1584325"/>
          </a:xfrm>
        </p:spPr>
        <p:txBody>
          <a:bodyPr/>
          <a:lstStyle/>
          <a:p>
            <a:pPr eaLnBrk="1" hangingPunct="1">
              <a:defRPr/>
            </a:pPr>
            <a:r>
              <a:rPr lang="fr-BE" dirty="0" smtClean="0">
                <a:solidFill>
                  <a:schemeClr val="bg2">
                    <a:lumMod val="50000"/>
                  </a:schemeClr>
                </a:solidFill>
                <a:ea typeface="+mj-ea"/>
                <a:cs typeface="+mj-cs"/>
              </a:rPr>
              <a:t>MultiMod: Systems biology to individualize medication</a:t>
            </a:r>
            <a:endParaRPr lang="en-GB" dirty="0">
              <a:solidFill>
                <a:schemeClr val="bg2">
                  <a:lumMod val="50000"/>
                </a:schemeClr>
              </a:solidFill>
              <a:ea typeface="+mj-ea"/>
              <a:cs typeface="+mj-cs"/>
            </a:endParaRPr>
          </a:p>
        </p:txBody>
      </p:sp>
      <p:sp>
        <p:nvSpPr>
          <p:cNvPr id="16387" name="Rectangle 3"/>
          <p:cNvSpPr>
            <a:spLocks noGrp="1" noChangeArrowheads="1"/>
          </p:cNvSpPr>
          <p:nvPr>
            <p:ph type="subTitle" idx="1"/>
          </p:nvPr>
        </p:nvSpPr>
        <p:spPr/>
        <p:txBody>
          <a:bodyPr/>
          <a:lstStyle/>
          <a:p>
            <a:pPr eaLnBrk="1" hangingPunct="1">
              <a:buFont typeface="Arial" charset="0"/>
              <a:buNone/>
            </a:pPr>
            <a:r>
              <a:rPr lang="fr-FR" sz="1800" dirty="0" smtClean="0"/>
              <a:t>Fredrik Barrenäs, Mikael Benson, Sören Bruhn, Mika </a:t>
            </a:r>
            <a:r>
              <a:rPr lang="fr-FR" sz="1800" dirty="0" err="1" smtClean="0"/>
              <a:t>Gustavsson</a:t>
            </a:r>
            <a:r>
              <a:rPr lang="fr-FR" sz="1800" dirty="0" smtClean="0"/>
              <a:t>, Hui Wang</a:t>
            </a:r>
          </a:p>
          <a:p>
            <a:pPr eaLnBrk="1" hangingPunct="1">
              <a:buFont typeface="Arial" charset="0"/>
              <a:buNone/>
            </a:pPr>
            <a:r>
              <a:rPr lang="fr-FR" sz="1800" dirty="0" smtClean="0"/>
              <a:t>The Centre for </a:t>
            </a:r>
            <a:r>
              <a:rPr lang="fr-FR" sz="1800" dirty="0" err="1" smtClean="0"/>
              <a:t>Individualized</a:t>
            </a:r>
            <a:r>
              <a:rPr lang="fr-FR" sz="1800" dirty="0" smtClean="0"/>
              <a:t> </a:t>
            </a:r>
            <a:r>
              <a:rPr lang="fr-FR" sz="1800" dirty="0" err="1" smtClean="0"/>
              <a:t>Medication</a:t>
            </a:r>
            <a:r>
              <a:rPr lang="fr-FR" sz="1800" dirty="0" smtClean="0"/>
              <a:t>, Linköping </a:t>
            </a:r>
            <a:r>
              <a:rPr lang="fr-FR" sz="1800" dirty="0" err="1" smtClean="0"/>
              <a:t>University</a:t>
            </a:r>
            <a:r>
              <a:rPr lang="fr-FR" sz="1800" dirty="0" smtClean="0"/>
              <a:t> </a:t>
            </a:r>
            <a:r>
              <a:rPr lang="fr-FR" sz="1800" dirty="0" err="1" smtClean="0"/>
              <a:t>Hospital</a:t>
            </a:r>
            <a:r>
              <a:rPr lang="fr-FR" sz="1800" dirty="0" smtClean="0"/>
              <a:t>, </a:t>
            </a:r>
            <a:r>
              <a:rPr lang="fr-FR" sz="1800" dirty="0" err="1" smtClean="0"/>
              <a:t>Sweden</a:t>
            </a:r>
            <a:endParaRPr lang="en-GB" sz="18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24" y="1052736"/>
            <a:ext cx="8496300" cy="1143000"/>
          </a:xfrm>
        </p:spPr>
        <p:txBody>
          <a:bodyPr/>
          <a:lstStyle/>
          <a:p>
            <a:r>
              <a:rPr lang="en-US" dirty="0" smtClean="0"/>
              <a:t>Many genes with small effects - combinations</a:t>
            </a:r>
            <a:endParaRPr lang="en-US" dirty="0"/>
          </a:p>
        </p:txBody>
      </p:sp>
      <p:pic>
        <p:nvPicPr>
          <p:cNvPr id="4" name="Picture 6"/>
          <p:cNvPicPr>
            <a:picLocks noChangeAspect="1" noChangeArrowheads="1"/>
          </p:cNvPicPr>
          <p:nvPr/>
        </p:nvPicPr>
        <p:blipFill>
          <a:blip r:embed="rId2"/>
          <a:srcRect r="55023"/>
          <a:stretch>
            <a:fillRect/>
          </a:stretch>
        </p:blipFill>
        <p:spPr bwMode="auto">
          <a:xfrm>
            <a:off x="2015716" y="2204864"/>
            <a:ext cx="4392488" cy="3705467"/>
          </a:xfrm>
          <a:prstGeom prst="rect">
            <a:avLst/>
          </a:prstGeom>
          <a:noFill/>
          <a:ln w="9525">
            <a:noFill/>
            <a:miter lim="800000"/>
            <a:headEnd/>
            <a:tailEnd/>
          </a:ln>
        </p:spPr>
      </p:pic>
      <p:sp>
        <p:nvSpPr>
          <p:cNvPr id="5" name="TextBox 4"/>
          <p:cNvSpPr txBox="1"/>
          <p:nvPr/>
        </p:nvSpPr>
        <p:spPr>
          <a:xfrm>
            <a:off x="2519772" y="5939988"/>
            <a:ext cx="3827586" cy="369332"/>
          </a:xfrm>
          <a:prstGeom prst="rect">
            <a:avLst/>
          </a:prstGeom>
          <a:noFill/>
        </p:spPr>
        <p:txBody>
          <a:bodyPr wrap="none" rtlCol="0">
            <a:spAutoFit/>
          </a:bodyPr>
          <a:lstStyle/>
          <a:p>
            <a:r>
              <a:rPr lang="en-US" dirty="0" err="1" smtClean="0"/>
              <a:t>Aitman</a:t>
            </a:r>
            <a:r>
              <a:rPr lang="en-US" dirty="0" smtClean="0"/>
              <a:t> et al. Nature Genetics, 2007</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noChangeArrowheads="1"/>
          </p:cNvSpPr>
          <p:nvPr>
            <p:ph type="title"/>
          </p:nvPr>
        </p:nvSpPr>
        <p:spPr>
          <a:xfrm>
            <a:off x="609600" y="0"/>
            <a:ext cx="7788275" cy="1143000"/>
          </a:xfrm>
        </p:spPr>
        <p:txBody>
          <a:bodyPr/>
          <a:lstStyle/>
          <a:p>
            <a:pPr eaLnBrk="1" hangingPunct="1"/>
            <a:r>
              <a:rPr lang="sv-SE" smtClean="0">
                <a:solidFill>
                  <a:schemeClr val="tx1"/>
                </a:solidFill>
                <a:latin typeface="Arial" charset="0"/>
              </a:rPr>
              <a:t/>
            </a:r>
            <a:br>
              <a:rPr lang="sv-SE" smtClean="0">
                <a:solidFill>
                  <a:schemeClr val="tx1"/>
                </a:solidFill>
                <a:latin typeface="Arial" charset="0"/>
              </a:rPr>
            </a:br>
            <a:endParaRPr lang="en-GB" sz="4800" smtClean="0">
              <a:solidFill>
                <a:schemeClr val="bg1"/>
              </a:solidFill>
              <a:latin typeface="Arial" charset="0"/>
            </a:endParaRPr>
          </a:p>
        </p:txBody>
      </p:sp>
      <p:sp>
        <p:nvSpPr>
          <p:cNvPr id="26626" name="Rectangle 2"/>
          <p:cNvSpPr>
            <a:spLocks noGrp="1" noChangeArrowheads="1"/>
          </p:cNvSpPr>
          <p:nvPr>
            <p:ph idx="1"/>
          </p:nvPr>
        </p:nvSpPr>
        <p:spPr>
          <a:xfrm>
            <a:off x="762000" y="2286000"/>
            <a:ext cx="7602538" cy="4114800"/>
          </a:xfrm>
        </p:spPr>
        <p:txBody>
          <a:bodyPr/>
          <a:lstStyle/>
          <a:p>
            <a:pPr marL="0" indent="0" eaLnBrk="1" hangingPunct="1">
              <a:buFontTx/>
              <a:buNone/>
            </a:pPr>
            <a:r>
              <a:rPr lang="en-GB" sz="2800" smtClean="0">
                <a:solidFill>
                  <a:srgbClr val="F9D697"/>
                </a:solidFill>
                <a:latin typeface="Arial" charset="0"/>
                <a:cs typeface="Times New Roman" pitchFamily="18" charset="0"/>
              </a:rPr>
              <a:t> </a:t>
            </a:r>
          </a:p>
        </p:txBody>
      </p:sp>
      <p:sp>
        <p:nvSpPr>
          <p:cNvPr id="26627" name="AutoShape 4" descr="Cover Figure"/>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sv-SE"/>
          </a:p>
        </p:txBody>
      </p:sp>
      <p:sp>
        <p:nvSpPr>
          <p:cNvPr id="26628" name="AutoShape 5" descr="Cover Figure"/>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sv-SE"/>
          </a:p>
        </p:txBody>
      </p:sp>
      <p:sp>
        <p:nvSpPr>
          <p:cNvPr id="26629" name="AutoShape 6" descr="Cover Figure"/>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sv-SE"/>
          </a:p>
        </p:txBody>
      </p:sp>
      <p:graphicFrame>
        <p:nvGraphicFramePr>
          <p:cNvPr id="26630" name="Object 7"/>
          <p:cNvGraphicFramePr>
            <a:graphicFrameLocks noChangeAspect="1"/>
          </p:cNvGraphicFramePr>
          <p:nvPr/>
        </p:nvGraphicFramePr>
        <p:xfrm>
          <a:off x="3389313" y="2147888"/>
          <a:ext cx="2262187" cy="3044825"/>
        </p:xfrm>
        <a:graphic>
          <a:graphicData uri="http://schemas.openxmlformats.org/presentationml/2006/ole">
            <p:oleObj spid="_x0000_s26630" name="Bitmap Image" r:id="rId3" imgW="2857899" imgH="3847619" progId="PBrush">
              <p:embed/>
            </p:oleObj>
          </a:graphicData>
        </a:graphic>
      </p:graphicFrame>
      <p:grpSp>
        <p:nvGrpSpPr>
          <p:cNvPr id="26631" name="Group 8"/>
          <p:cNvGrpSpPr>
            <a:grpSpLocks/>
          </p:cNvGrpSpPr>
          <p:nvPr/>
        </p:nvGrpSpPr>
        <p:grpSpPr bwMode="auto">
          <a:xfrm>
            <a:off x="2916238" y="5265738"/>
            <a:ext cx="3348037" cy="1331912"/>
            <a:chOff x="-3" y="-3"/>
            <a:chExt cx="3269" cy="870"/>
          </a:xfrm>
        </p:grpSpPr>
        <p:grpSp>
          <p:nvGrpSpPr>
            <p:cNvPr id="26633" name="Group 9"/>
            <p:cNvGrpSpPr>
              <a:grpSpLocks/>
            </p:cNvGrpSpPr>
            <p:nvPr/>
          </p:nvGrpSpPr>
          <p:grpSpPr bwMode="auto">
            <a:xfrm>
              <a:off x="0" y="0"/>
              <a:ext cx="3263" cy="864"/>
              <a:chOff x="0" y="0"/>
              <a:chExt cx="3263" cy="864"/>
            </a:xfrm>
          </p:grpSpPr>
          <p:sp>
            <p:nvSpPr>
              <p:cNvPr id="26635" name="Rectangle 10"/>
              <p:cNvSpPr>
                <a:spLocks noChangeArrowheads="1"/>
              </p:cNvSpPr>
              <p:nvPr/>
            </p:nvSpPr>
            <p:spPr bwMode="auto">
              <a:xfrm>
                <a:off x="0" y="0"/>
                <a:ext cx="3263" cy="864"/>
              </a:xfrm>
              <a:prstGeom prst="rect">
                <a:avLst/>
              </a:prstGeom>
              <a:noFill/>
              <a:ln w="9525">
                <a:noFill/>
                <a:miter lim="800000"/>
                <a:headEnd/>
                <a:tailEnd/>
              </a:ln>
            </p:spPr>
            <p:txBody>
              <a:bodyPr/>
              <a:lstStyle/>
              <a:p>
                <a:pPr algn="ctr" eaLnBrk="0" hangingPunct="0"/>
                <a:r>
                  <a:rPr lang="en-US" sz="2400" dirty="0">
                    <a:cs typeface="Tahoma" pitchFamily="34" charset="0"/>
                  </a:rPr>
                  <a:t>2 April 1999 </a:t>
                </a:r>
                <a:br>
                  <a:rPr lang="en-US" sz="2400" dirty="0">
                    <a:cs typeface="Tahoma" pitchFamily="34" charset="0"/>
                  </a:rPr>
                </a:br>
                <a:r>
                  <a:rPr lang="en-US" sz="2400" dirty="0">
                    <a:cs typeface="Tahoma" pitchFamily="34" charset="0"/>
                  </a:rPr>
                  <a:t>"Complex Systems" </a:t>
                </a:r>
                <a:br>
                  <a:rPr lang="en-US" sz="2400" dirty="0">
                    <a:cs typeface="Tahoma" pitchFamily="34" charset="0"/>
                  </a:rPr>
                </a:br>
                <a:r>
                  <a:rPr lang="en-US" sz="1600" dirty="0">
                    <a:cs typeface="Tahoma" pitchFamily="34" charset="0"/>
                  </a:rPr>
                  <a:t>Vol. 284 (#5411)</a:t>
                </a:r>
                <a:r>
                  <a:rPr lang="en-US" sz="1400" dirty="0">
                    <a:cs typeface="Tahoma" pitchFamily="34" charset="0"/>
                  </a:rPr>
                  <a:t/>
                </a:r>
                <a:br>
                  <a:rPr lang="en-US" sz="1400" dirty="0">
                    <a:cs typeface="Tahoma" pitchFamily="34" charset="0"/>
                  </a:rPr>
                </a:br>
                <a:endParaRPr lang="en-US" sz="1400" dirty="0">
                  <a:cs typeface="Tahoma" pitchFamily="34" charset="0"/>
                </a:endParaRPr>
              </a:p>
            </p:txBody>
          </p:sp>
          <p:sp>
            <p:nvSpPr>
              <p:cNvPr id="26636" name="Rectangle 11"/>
              <p:cNvSpPr>
                <a:spLocks noChangeArrowheads="1"/>
              </p:cNvSpPr>
              <p:nvPr/>
            </p:nvSpPr>
            <p:spPr bwMode="auto">
              <a:xfrm>
                <a:off x="0" y="0"/>
                <a:ext cx="3263" cy="864"/>
              </a:xfrm>
              <a:prstGeom prst="rect">
                <a:avLst/>
              </a:prstGeom>
              <a:noFill/>
              <a:ln w="9525">
                <a:noFill/>
                <a:miter lim="800000"/>
                <a:headEnd/>
                <a:tailEnd/>
              </a:ln>
            </p:spPr>
            <p:txBody>
              <a:bodyPr wrap="none"/>
              <a:lstStyle/>
              <a:p>
                <a:endParaRPr lang="sv-SE"/>
              </a:p>
            </p:txBody>
          </p:sp>
        </p:grpSp>
        <p:sp>
          <p:nvSpPr>
            <p:cNvPr id="26634" name="Rectangle 12"/>
            <p:cNvSpPr>
              <a:spLocks noChangeArrowheads="1"/>
            </p:cNvSpPr>
            <p:nvPr/>
          </p:nvSpPr>
          <p:spPr bwMode="auto">
            <a:xfrm>
              <a:off x="-3" y="-3"/>
              <a:ext cx="3269" cy="870"/>
            </a:xfrm>
            <a:prstGeom prst="rect">
              <a:avLst/>
            </a:prstGeom>
            <a:noFill/>
            <a:ln w="9525">
              <a:noFill/>
              <a:miter lim="800000"/>
              <a:headEnd/>
              <a:tailEnd/>
            </a:ln>
          </p:spPr>
          <p:txBody>
            <a:bodyPr wrap="none"/>
            <a:lstStyle/>
            <a:p>
              <a:endParaRPr lang="sv-SE"/>
            </a:p>
          </p:txBody>
        </p:sp>
      </p:grpSp>
      <p:sp>
        <p:nvSpPr>
          <p:cNvPr id="545805" name="Rectangle 13"/>
          <p:cNvSpPr>
            <a:spLocks noChangeArrowheads="1"/>
          </p:cNvSpPr>
          <p:nvPr/>
        </p:nvSpPr>
        <p:spPr bwMode="auto">
          <a:xfrm>
            <a:off x="911225" y="725488"/>
            <a:ext cx="7297738" cy="954087"/>
          </a:xfrm>
          <a:prstGeom prst="rect">
            <a:avLst/>
          </a:prstGeom>
          <a:noFill/>
          <a:ln>
            <a:noFill/>
          </a:ln>
          <a:effectLst/>
          <a:extLst/>
        </p:spPr>
        <p:txBody>
          <a:bodyPr>
            <a:spAutoFit/>
          </a:bodyPr>
          <a:lstStyle/>
          <a:p>
            <a:pPr algn="r" eaLnBrk="0" hangingPunct="0">
              <a:defRPr/>
            </a:pPr>
            <a:r>
              <a:rPr lang="en-US" sz="2800" b="1" dirty="0">
                <a:solidFill>
                  <a:schemeClr val="bg2">
                    <a:lumMod val="50000"/>
                  </a:schemeClr>
                </a:solidFill>
                <a:latin typeface="+mn-lt"/>
                <a:ea typeface="ＭＳ Ｐゴシック" charset="0"/>
                <a:cs typeface="Tahoma" charset="0"/>
              </a:rPr>
              <a:t>Do different complex systems have common properties?</a:t>
            </a:r>
            <a:endParaRPr lang="en-GB" sz="2800" b="1" dirty="0">
              <a:solidFill>
                <a:schemeClr val="bg2">
                  <a:lumMod val="50000"/>
                </a:schemeClr>
              </a:solidFill>
              <a:latin typeface="+mn-lt"/>
              <a:ea typeface="ＭＳ Ｐゴシック" charset="0"/>
              <a:cs typeface="Tahoma"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title"/>
          </p:nvPr>
        </p:nvSpPr>
        <p:spPr>
          <a:xfrm>
            <a:off x="677863" y="609600"/>
            <a:ext cx="7788275" cy="1143000"/>
          </a:xfrm>
        </p:spPr>
        <p:txBody>
          <a:bodyPr/>
          <a:lstStyle/>
          <a:p>
            <a:pPr eaLnBrk="1" hangingPunct="1"/>
            <a:r>
              <a:rPr lang="sv-SE" smtClean="0">
                <a:solidFill>
                  <a:schemeClr val="tx1"/>
                </a:solidFill>
                <a:latin typeface="Arial" charset="0"/>
              </a:rPr>
              <a:t/>
            </a:r>
            <a:br>
              <a:rPr lang="sv-SE" smtClean="0">
                <a:solidFill>
                  <a:schemeClr val="tx1"/>
                </a:solidFill>
                <a:latin typeface="Arial" charset="0"/>
              </a:rPr>
            </a:br>
            <a:r>
              <a:rPr lang="sv-SE" smtClean="0">
                <a:solidFill>
                  <a:schemeClr val="tx1"/>
                </a:solidFill>
                <a:latin typeface="Arial" charset="0"/>
              </a:rPr>
              <a:t/>
            </a:r>
            <a:br>
              <a:rPr lang="sv-SE" smtClean="0">
                <a:solidFill>
                  <a:schemeClr val="tx1"/>
                </a:solidFill>
                <a:latin typeface="Arial" charset="0"/>
              </a:rPr>
            </a:br>
            <a:endParaRPr lang="en-GB" sz="4800" smtClean="0">
              <a:solidFill>
                <a:schemeClr val="bg1"/>
              </a:solidFill>
              <a:latin typeface="Arial" charset="0"/>
            </a:endParaRPr>
          </a:p>
        </p:txBody>
      </p:sp>
      <p:sp>
        <p:nvSpPr>
          <p:cNvPr id="27650" name="Rectangle 2"/>
          <p:cNvSpPr>
            <a:spLocks noGrp="1" noChangeArrowheads="1"/>
          </p:cNvSpPr>
          <p:nvPr>
            <p:ph idx="1"/>
          </p:nvPr>
        </p:nvSpPr>
        <p:spPr>
          <a:xfrm>
            <a:off x="1747838" y="5084763"/>
            <a:ext cx="5646737" cy="1711325"/>
          </a:xfrm>
        </p:spPr>
        <p:txBody>
          <a:bodyPr/>
          <a:lstStyle/>
          <a:p>
            <a:pPr marL="0" indent="0" algn="ctr" eaLnBrk="1" hangingPunct="1">
              <a:lnSpc>
                <a:spcPct val="90000"/>
              </a:lnSpc>
              <a:buFontTx/>
              <a:buNone/>
            </a:pPr>
            <a:r>
              <a:rPr lang="en-GB" sz="2400" b="0" dirty="0" smtClean="0">
                <a:cs typeface="Times New Roman" pitchFamily="18" charset="0"/>
              </a:rPr>
              <a:t>26 September 2003 </a:t>
            </a:r>
            <a:br>
              <a:rPr lang="en-GB" sz="2400" b="0" dirty="0" smtClean="0">
                <a:cs typeface="Times New Roman" pitchFamily="18" charset="0"/>
              </a:rPr>
            </a:br>
            <a:r>
              <a:rPr lang="en-GB" sz="2400" b="0" dirty="0" smtClean="0">
                <a:cs typeface="Times New Roman" pitchFamily="18" charset="0"/>
              </a:rPr>
              <a:t>"Networks in Biology" </a:t>
            </a:r>
            <a:br>
              <a:rPr lang="en-GB" sz="2400" b="0" dirty="0" smtClean="0">
                <a:cs typeface="Times New Roman" pitchFamily="18" charset="0"/>
              </a:rPr>
            </a:br>
            <a:r>
              <a:rPr lang="en-GB" sz="1600" b="0" dirty="0" smtClean="0">
                <a:cs typeface="Times New Roman" pitchFamily="18" charset="0"/>
              </a:rPr>
              <a:t>Vol. 301 (#5641)</a:t>
            </a:r>
            <a:r>
              <a:rPr lang="en-GB" b="0" dirty="0" smtClean="0">
                <a:cs typeface="Times New Roman" pitchFamily="18" charset="0"/>
              </a:rPr>
              <a:t/>
            </a:r>
            <a:br>
              <a:rPr lang="en-GB" b="0" dirty="0" smtClean="0">
                <a:cs typeface="Times New Roman" pitchFamily="18" charset="0"/>
              </a:rPr>
            </a:br>
            <a:endParaRPr lang="en-GB" b="0" dirty="0" smtClean="0">
              <a:cs typeface="Times New Roman" pitchFamily="18" charset="0"/>
            </a:endParaRPr>
          </a:p>
        </p:txBody>
      </p:sp>
      <p:graphicFrame>
        <p:nvGraphicFramePr>
          <p:cNvPr id="27651" name="Object 4"/>
          <p:cNvGraphicFramePr>
            <a:graphicFrameLocks noChangeAspect="1"/>
          </p:cNvGraphicFramePr>
          <p:nvPr/>
        </p:nvGraphicFramePr>
        <p:xfrm>
          <a:off x="3124200" y="1089025"/>
          <a:ext cx="2887663" cy="3887788"/>
        </p:xfrm>
        <a:graphic>
          <a:graphicData uri="http://schemas.openxmlformats.org/presentationml/2006/ole">
            <p:oleObj spid="_x0000_s27651" name="Photo Editor Photo" r:id="rId3" imgW="2857899" imgH="3847619" progId="">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653136"/>
            <a:ext cx="8496300" cy="1143000"/>
          </a:xfrm>
        </p:spPr>
        <p:txBody>
          <a:bodyPr/>
          <a:lstStyle/>
          <a:p>
            <a:r>
              <a:rPr lang="en-US" dirty="0" smtClean="0"/>
              <a:t>Networks to find correct combinations?</a:t>
            </a:r>
            <a:endParaRPr lang="en-US" dirty="0"/>
          </a:p>
        </p:txBody>
      </p:sp>
      <p:pic>
        <p:nvPicPr>
          <p:cNvPr id="4" name="Picture 6"/>
          <p:cNvPicPr>
            <a:picLocks noChangeAspect="1" noChangeArrowheads="1"/>
          </p:cNvPicPr>
          <p:nvPr/>
        </p:nvPicPr>
        <p:blipFill>
          <a:blip r:embed="rId2"/>
          <a:srcRect r="55023"/>
          <a:stretch>
            <a:fillRect/>
          </a:stretch>
        </p:blipFill>
        <p:spPr bwMode="auto">
          <a:xfrm>
            <a:off x="2591780" y="1016732"/>
            <a:ext cx="4392488" cy="3705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1403350" y="701675"/>
            <a:ext cx="6562725" cy="1143000"/>
          </a:xfrm>
        </p:spPr>
        <p:txBody>
          <a:bodyPr/>
          <a:lstStyle/>
          <a:p>
            <a:pPr algn="ctr" eaLnBrk="1" hangingPunct="1">
              <a:defRPr/>
            </a:pPr>
            <a:r>
              <a:rPr lang="en-US" sz="3600" dirty="0" smtClean="0">
                <a:solidFill>
                  <a:schemeClr val="bg2">
                    <a:lumMod val="50000"/>
                  </a:schemeClr>
                </a:solidFill>
                <a:latin typeface="Arial" charset="0"/>
                <a:ea typeface="+mj-ea"/>
                <a:cs typeface="+mj-cs"/>
              </a:rPr>
              <a:t>Biological networks are modular</a:t>
            </a:r>
          </a:p>
        </p:txBody>
      </p:sp>
      <p:sp>
        <p:nvSpPr>
          <p:cNvPr id="28674" name="Rectangle 3"/>
          <p:cNvSpPr>
            <a:spLocks noGrp="1" noChangeArrowheads="1"/>
          </p:cNvSpPr>
          <p:nvPr>
            <p:ph idx="1"/>
          </p:nvPr>
        </p:nvSpPr>
        <p:spPr>
          <a:xfrm>
            <a:off x="457200" y="1989138"/>
            <a:ext cx="8229600" cy="4137025"/>
          </a:xfrm>
        </p:spPr>
        <p:txBody>
          <a:bodyPr/>
          <a:lstStyle/>
          <a:p>
            <a:pPr eaLnBrk="1" hangingPunct="1"/>
            <a:endParaRPr lang="en-US" sz="3600" smtClean="0">
              <a:solidFill>
                <a:schemeClr val="bg1"/>
              </a:solidFill>
            </a:endParaRPr>
          </a:p>
          <a:p>
            <a:pPr eaLnBrk="1" hangingPunct="1"/>
            <a:endParaRPr lang="en-US" sz="3600" smtClean="0">
              <a:solidFill>
                <a:schemeClr val="bg1"/>
              </a:solidFill>
            </a:endParaRPr>
          </a:p>
          <a:p>
            <a:pPr eaLnBrk="1" hangingPunct="1">
              <a:buFontTx/>
              <a:buNone/>
            </a:pPr>
            <a:endParaRPr lang="en-US" sz="3600" smtClean="0">
              <a:solidFill>
                <a:schemeClr val="bg1"/>
              </a:solidFill>
            </a:endParaRPr>
          </a:p>
          <a:p>
            <a:pPr eaLnBrk="1" hangingPunct="1"/>
            <a:endParaRPr lang="en-US" sz="3600" smtClean="0">
              <a:solidFill>
                <a:schemeClr val="bg1"/>
              </a:solidFill>
            </a:endParaRPr>
          </a:p>
        </p:txBody>
      </p:sp>
      <p:pic>
        <p:nvPicPr>
          <p:cNvPr id="28675" name="Picture 5"/>
          <p:cNvPicPr>
            <a:picLocks noChangeAspect="1" noChangeArrowheads="1"/>
          </p:cNvPicPr>
          <p:nvPr/>
        </p:nvPicPr>
        <p:blipFill>
          <a:blip r:embed="rId2"/>
          <a:srcRect/>
          <a:stretch>
            <a:fillRect/>
          </a:stretch>
        </p:blipFill>
        <p:spPr bwMode="auto">
          <a:xfrm>
            <a:off x="2430463" y="1817688"/>
            <a:ext cx="4281487"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Date Placeholder 3"/>
          <p:cNvSpPr>
            <a:spLocks noGrp="1"/>
          </p:cNvSpPr>
          <p:nvPr>
            <p:ph type="dt" sz="quarter" idx="10"/>
          </p:nvPr>
        </p:nvSpPr>
        <p:spPr bwMode="auto">
          <a:noFill/>
          <a:ln>
            <a:miter lim="800000"/>
            <a:headEnd/>
            <a:tailEnd/>
          </a:ln>
        </p:spPr>
        <p:txBody>
          <a:bodyPr/>
          <a:lstStyle/>
          <a:p>
            <a:fld id="{C61984D1-6F06-4E91-8679-6458B48576BE}" type="datetime1">
              <a:rPr lang="en-GB" smtClean="0">
                <a:ea typeface="MS PGothic" pitchFamily="34" charset="-128"/>
              </a:rPr>
              <a:pPr/>
              <a:t>05/12/2011</a:t>
            </a:fld>
            <a:endParaRPr lang="en-US" smtClean="0">
              <a:ea typeface="MS PGothic" pitchFamily="34" charset="-128"/>
            </a:endParaRPr>
          </a:p>
        </p:txBody>
      </p:sp>
      <p:sp>
        <p:nvSpPr>
          <p:cNvPr id="32770" name="Rectangle 2"/>
          <p:cNvSpPr>
            <a:spLocks noGrp="1" noChangeArrowheads="1"/>
          </p:cNvSpPr>
          <p:nvPr>
            <p:ph type="title"/>
          </p:nvPr>
        </p:nvSpPr>
        <p:spPr/>
        <p:txBody>
          <a:bodyPr/>
          <a:lstStyle/>
          <a:p>
            <a:pPr eaLnBrk="1" hangingPunct="1">
              <a:defRPr/>
            </a:pPr>
            <a:r>
              <a:rPr lang="fr-BE" dirty="0" err="1" smtClean="0">
                <a:solidFill>
                  <a:schemeClr val="bg2">
                    <a:lumMod val="50000"/>
                  </a:schemeClr>
                </a:solidFill>
                <a:ea typeface="+mj-ea"/>
                <a:cs typeface="+mj-cs"/>
              </a:rPr>
              <a:t>Advantages</a:t>
            </a:r>
            <a:r>
              <a:rPr lang="fr-BE" dirty="0" smtClean="0">
                <a:solidFill>
                  <a:schemeClr val="bg2">
                    <a:lumMod val="50000"/>
                  </a:schemeClr>
                </a:solidFill>
                <a:ea typeface="+mj-ea"/>
                <a:cs typeface="+mj-cs"/>
              </a:rPr>
              <a:t> of network modules</a:t>
            </a:r>
            <a:endParaRPr lang="en-GB" dirty="0">
              <a:solidFill>
                <a:schemeClr val="bg2">
                  <a:lumMod val="50000"/>
                </a:schemeClr>
              </a:solidFill>
              <a:ea typeface="+mj-ea"/>
              <a:cs typeface="+mj-cs"/>
            </a:endParaRPr>
          </a:p>
        </p:txBody>
      </p:sp>
      <p:sp>
        <p:nvSpPr>
          <p:cNvPr id="29699" name="Rectangle 3"/>
          <p:cNvSpPr>
            <a:spLocks noGrp="1" noChangeArrowheads="1"/>
          </p:cNvSpPr>
          <p:nvPr>
            <p:ph type="body" idx="1"/>
          </p:nvPr>
        </p:nvSpPr>
        <p:spPr/>
        <p:txBody>
          <a:bodyPr/>
          <a:lstStyle/>
          <a:p>
            <a:pPr eaLnBrk="1" hangingPunct="1"/>
            <a:r>
              <a:rPr lang="en-GB" dirty="0" smtClean="0"/>
              <a:t>Provide overview of disease mechanisms</a:t>
            </a:r>
          </a:p>
          <a:p>
            <a:pPr lvl="1" eaLnBrk="1" hangingPunct="1"/>
            <a:r>
              <a:rPr lang="en-GB" sz="1200" b="0" dirty="0" err="1" smtClean="0"/>
              <a:t>Pedicini</a:t>
            </a:r>
            <a:r>
              <a:rPr lang="en-GB" sz="1200" b="0" dirty="0" smtClean="0"/>
              <a:t> et al. </a:t>
            </a:r>
            <a:r>
              <a:rPr lang="en-GB" sz="1200" b="0" dirty="0" err="1" smtClean="0"/>
              <a:t>Plos</a:t>
            </a:r>
            <a:r>
              <a:rPr lang="en-GB" sz="1200" b="0" dirty="0" smtClean="0"/>
              <a:t> Comp Bio 2010</a:t>
            </a:r>
          </a:p>
          <a:p>
            <a:pPr eaLnBrk="1" hangingPunct="1"/>
            <a:r>
              <a:rPr lang="en-GB" dirty="0" smtClean="0"/>
              <a:t>Can be used to find diagnostic markers</a:t>
            </a:r>
          </a:p>
          <a:p>
            <a:pPr lvl="1" eaLnBrk="1" hangingPunct="1"/>
            <a:r>
              <a:rPr lang="en-GB" sz="1200" b="0" dirty="0" smtClean="0"/>
              <a:t>Benson et al. J Allergy </a:t>
            </a:r>
            <a:r>
              <a:rPr lang="en-GB" sz="1200" b="0" dirty="0" err="1" smtClean="0"/>
              <a:t>Clin</a:t>
            </a:r>
            <a:r>
              <a:rPr lang="en-GB" sz="1200" b="0" dirty="0" smtClean="0"/>
              <a:t> </a:t>
            </a:r>
            <a:r>
              <a:rPr lang="en-GB" sz="1200" b="0" dirty="0" err="1" smtClean="0"/>
              <a:t>Immunol</a:t>
            </a:r>
            <a:r>
              <a:rPr lang="en-GB" sz="1200" b="0" dirty="0" smtClean="0"/>
              <a:t> 2006, Alzheimer</a:t>
            </a:r>
            <a:r>
              <a:rPr lang="en-GB" altLang="sv-SE" sz="1200" b="0" dirty="0" smtClean="0"/>
              <a:t>’</a:t>
            </a:r>
            <a:r>
              <a:rPr lang="en-GB" sz="1200" b="0" dirty="0" smtClean="0"/>
              <a:t>s disease, Ray et al. Nature Med 2007</a:t>
            </a:r>
          </a:p>
          <a:p>
            <a:pPr eaLnBrk="1" hangingPunct="1"/>
            <a:endParaRPr lang="en-GB" dirty="0" smtClean="0"/>
          </a:p>
          <a:p>
            <a:pPr eaLnBrk="1" hangingPunct="1"/>
            <a:endParaRPr lang="en-GB" dirty="0" smtClean="0"/>
          </a:p>
          <a:p>
            <a:pPr eaLnBrk="1" hangingPunct="1">
              <a:buFont typeface="Arial" charset="0"/>
              <a:buNone/>
            </a:pPr>
            <a:endParaRPr lang="en-GB"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p:cNvSpPr>
            <a:spLocks noGrp="1"/>
          </p:cNvSpPr>
          <p:nvPr>
            <p:ph type="dt" sz="quarter" idx="10"/>
          </p:nvPr>
        </p:nvSpPr>
        <p:spPr bwMode="auto">
          <a:noFill/>
          <a:ln>
            <a:miter lim="800000"/>
            <a:headEnd/>
            <a:tailEnd/>
          </a:ln>
        </p:spPr>
        <p:txBody>
          <a:bodyPr/>
          <a:lstStyle/>
          <a:p>
            <a:fld id="{FFFE3A5A-B415-4639-BF6A-D4665AC3BD9F}" type="datetime1">
              <a:rPr lang="en-GB" smtClean="0">
                <a:ea typeface="MS PGothic" pitchFamily="34" charset="-128"/>
              </a:rPr>
              <a:pPr/>
              <a:t>05/12/2011</a:t>
            </a:fld>
            <a:endParaRPr lang="en-US" smtClean="0">
              <a:ea typeface="MS PGothic" pitchFamily="34" charset="-128"/>
            </a:endParaRPr>
          </a:p>
        </p:txBody>
      </p:sp>
      <p:sp>
        <p:nvSpPr>
          <p:cNvPr id="32770" name="Rectangle 2"/>
          <p:cNvSpPr>
            <a:spLocks noGrp="1" noChangeArrowheads="1"/>
          </p:cNvSpPr>
          <p:nvPr>
            <p:ph type="title"/>
          </p:nvPr>
        </p:nvSpPr>
        <p:spPr/>
        <p:txBody>
          <a:bodyPr/>
          <a:lstStyle/>
          <a:p>
            <a:pPr eaLnBrk="1" hangingPunct="1">
              <a:defRPr/>
            </a:pPr>
            <a:r>
              <a:rPr lang="en-US" dirty="0" smtClean="0">
                <a:solidFill>
                  <a:schemeClr val="bg2">
                    <a:lumMod val="50000"/>
                  </a:schemeClr>
                </a:solidFill>
                <a:ea typeface="+mj-ea"/>
                <a:cs typeface="+mj-cs"/>
              </a:rPr>
              <a:t>Seasonal allergic rhinitis; an optimal model of complex disease</a:t>
            </a:r>
            <a:endParaRPr lang="en-GB" dirty="0">
              <a:solidFill>
                <a:schemeClr val="bg2">
                  <a:lumMod val="50000"/>
                </a:schemeClr>
              </a:solidFill>
              <a:ea typeface="+mj-ea"/>
              <a:cs typeface="+mj-cs"/>
            </a:endParaRPr>
          </a:p>
        </p:txBody>
      </p:sp>
      <p:sp>
        <p:nvSpPr>
          <p:cNvPr id="30723" name="Rectangle 3"/>
          <p:cNvSpPr>
            <a:spLocks noGrp="1" noChangeArrowheads="1"/>
          </p:cNvSpPr>
          <p:nvPr>
            <p:ph type="body" idx="1"/>
          </p:nvPr>
        </p:nvSpPr>
        <p:spPr/>
        <p:txBody>
          <a:bodyPr/>
          <a:lstStyle/>
          <a:p>
            <a:pPr eaLnBrk="1" hangingPunct="1"/>
            <a:r>
              <a:rPr lang="en-US" smtClean="0"/>
              <a:t>Known external cause (pollen)</a:t>
            </a:r>
          </a:p>
          <a:p>
            <a:pPr eaLnBrk="1" hangingPunct="1">
              <a:buFont typeface="Arial" charset="0"/>
              <a:buNone/>
            </a:pPr>
            <a:endParaRPr lang="en-GB"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bwMode="auto">
          <a:noFill/>
          <a:ln>
            <a:miter lim="800000"/>
            <a:headEnd/>
            <a:tailEnd/>
          </a:ln>
        </p:spPr>
        <p:txBody>
          <a:bodyPr/>
          <a:lstStyle/>
          <a:p>
            <a:fld id="{4F0A5195-5A8C-4166-B43D-E28CB6A0AF8A}" type="datetime1">
              <a:rPr lang="en-GB" smtClean="0">
                <a:ea typeface="MS PGothic" pitchFamily="34" charset="-128"/>
              </a:rPr>
              <a:pPr/>
              <a:t>05/12/2011</a:t>
            </a:fld>
            <a:endParaRPr lang="en-US" smtClean="0">
              <a:ea typeface="MS PGothic" pitchFamily="34" charset="-128"/>
            </a:endParaRPr>
          </a:p>
        </p:txBody>
      </p:sp>
      <p:sp>
        <p:nvSpPr>
          <p:cNvPr id="32770" name="Rectangle 2"/>
          <p:cNvSpPr>
            <a:spLocks noGrp="1" noChangeArrowheads="1"/>
          </p:cNvSpPr>
          <p:nvPr>
            <p:ph type="title"/>
          </p:nvPr>
        </p:nvSpPr>
        <p:spPr/>
        <p:txBody>
          <a:bodyPr/>
          <a:lstStyle/>
          <a:p>
            <a:pPr eaLnBrk="1" hangingPunct="1">
              <a:defRPr/>
            </a:pPr>
            <a:r>
              <a:rPr lang="en-US" dirty="0" smtClean="0">
                <a:solidFill>
                  <a:schemeClr val="bg2">
                    <a:lumMod val="50000"/>
                  </a:schemeClr>
                </a:solidFill>
                <a:ea typeface="+mj-ea"/>
                <a:cs typeface="+mj-cs"/>
              </a:rPr>
              <a:t>Seasonal allergic rhinitis; an optimal model of complex disease</a:t>
            </a:r>
            <a:endParaRPr lang="en-GB" dirty="0">
              <a:solidFill>
                <a:schemeClr val="bg2">
                  <a:lumMod val="50000"/>
                </a:schemeClr>
              </a:solidFill>
              <a:ea typeface="+mj-ea"/>
              <a:cs typeface="+mj-cs"/>
            </a:endParaRPr>
          </a:p>
        </p:txBody>
      </p:sp>
      <p:sp>
        <p:nvSpPr>
          <p:cNvPr id="31747" name="Rectangle 3"/>
          <p:cNvSpPr>
            <a:spLocks noGrp="1" noChangeArrowheads="1"/>
          </p:cNvSpPr>
          <p:nvPr>
            <p:ph type="body" idx="1"/>
          </p:nvPr>
        </p:nvSpPr>
        <p:spPr/>
        <p:txBody>
          <a:bodyPr/>
          <a:lstStyle/>
          <a:p>
            <a:pPr eaLnBrk="1" hangingPunct="1"/>
            <a:r>
              <a:rPr lang="en-US" smtClean="0"/>
              <a:t>Known external cause (pollen)</a:t>
            </a:r>
          </a:p>
          <a:p>
            <a:pPr eaLnBrk="1" hangingPunct="1"/>
            <a:r>
              <a:rPr lang="en-US" smtClean="0"/>
              <a:t>Known disease cells</a:t>
            </a:r>
          </a:p>
          <a:p>
            <a:pPr eaLnBrk="1" hangingPunct="1"/>
            <a:r>
              <a:rPr lang="en-US" smtClean="0"/>
              <a:t>Known read-out (Th2 cytokines)</a:t>
            </a:r>
          </a:p>
          <a:p>
            <a:pPr eaLnBrk="1" hangingPunct="1">
              <a:buFont typeface="Arial" charset="0"/>
              <a:buNone/>
            </a:pPr>
            <a:endParaRPr lang="en-GB"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fr-BE" dirty="0" err="1" smtClean="0">
                <a:solidFill>
                  <a:schemeClr val="bg2">
                    <a:lumMod val="50000"/>
                  </a:schemeClr>
                </a:solidFill>
                <a:ea typeface="+mj-ea"/>
                <a:cs typeface="+mj-cs"/>
              </a:rPr>
              <a:t>Disease</a:t>
            </a:r>
            <a:r>
              <a:rPr lang="fr-BE" dirty="0" smtClean="0">
                <a:ea typeface="+mj-ea"/>
                <a:cs typeface="+mj-cs"/>
              </a:rPr>
              <a:t> model</a:t>
            </a:r>
            <a:endParaRPr lang="en-GB" dirty="0">
              <a:ea typeface="+mj-ea"/>
              <a:cs typeface="+mj-cs"/>
            </a:endParaRPr>
          </a:p>
        </p:txBody>
      </p:sp>
      <p:sp>
        <p:nvSpPr>
          <p:cNvPr id="32771" name="Date Placeholder 3"/>
          <p:cNvSpPr>
            <a:spLocks noGrp="1"/>
          </p:cNvSpPr>
          <p:nvPr>
            <p:ph type="dt" sz="quarter" idx="10"/>
          </p:nvPr>
        </p:nvSpPr>
        <p:spPr bwMode="auto">
          <a:noFill/>
          <a:ln>
            <a:miter lim="800000"/>
            <a:headEnd/>
            <a:tailEnd/>
          </a:ln>
        </p:spPr>
        <p:txBody>
          <a:bodyPr/>
          <a:lstStyle/>
          <a:p>
            <a:fld id="{59DBF4EC-CD01-4196-A636-4528BB868C3D}" type="datetime1">
              <a:rPr lang="en-GB" smtClean="0">
                <a:ea typeface="MS PGothic" pitchFamily="34" charset="-128"/>
              </a:rPr>
              <a:pPr/>
              <a:t>05/12/2011</a:t>
            </a:fld>
            <a:endParaRPr lang="en-US" smtClean="0">
              <a:ea typeface="MS PGothic" pitchFamily="34" charset="-128"/>
            </a:endParaRPr>
          </a:p>
        </p:txBody>
      </p:sp>
      <p:pic>
        <p:nvPicPr>
          <p:cNvPr id="440" name="Picture 439" descr="C:\Users\xbarfr\AppData\Local\Microsoft\Windows\Temporary Internet Files\Content.Outlook\51989V19\Allergy.jpg"/>
          <p:cNvPicPr>
            <a:picLocks noChangeAspect="1"/>
          </p:cNvPicPr>
          <p:nvPr/>
        </p:nvPicPr>
        <p:blipFill>
          <a:blip r:embed="rId2" cstate="print"/>
          <a:srcRect/>
          <a:stretch>
            <a:fillRect/>
          </a:stretch>
        </p:blipFill>
        <p:spPr bwMode="auto">
          <a:xfrm>
            <a:off x="1151620" y="1520788"/>
            <a:ext cx="6516724" cy="46938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ChangeArrowheads="1"/>
          </p:cNvSpPr>
          <p:nvPr/>
        </p:nvSpPr>
        <p:spPr bwMode="auto">
          <a:xfrm>
            <a:off x="215900" y="476250"/>
            <a:ext cx="9228138" cy="176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20000"/>
              </a:spcBef>
              <a:defRPr/>
            </a:pPr>
            <a:endParaRPr lang="sv-SE" sz="3200" dirty="0">
              <a:latin typeface="Arial" charset="0"/>
              <a:ea typeface="MS PGothic" charset="0"/>
            </a:endParaRPr>
          </a:p>
          <a:p>
            <a:pPr eaLnBrk="0" hangingPunct="0">
              <a:spcBef>
                <a:spcPct val="20000"/>
              </a:spcBef>
              <a:defRPr/>
            </a:pPr>
            <a:r>
              <a:rPr lang="sv-SE" sz="3200" dirty="0" err="1">
                <a:latin typeface="Arial" charset="0"/>
                <a:ea typeface="MS PGothic" charset="0"/>
              </a:rPr>
              <a:t>Collaborative</a:t>
            </a:r>
            <a:r>
              <a:rPr lang="sv-SE" sz="3200" dirty="0">
                <a:latin typeface="Arial" charset="0"/>
                <a:ea typeface="MS PGothic" charset="0"/>
              </a:rPr>
              <a:t> </a:t>
            </a:r>
            <a:r>
              <a:rPr lang="sv-SE" sz="3200" dirty="0" err="1">
                <a:latin typeface="Arial" charset="0"/>
                <a:ea typeface="MS PGothic" charset="0"/>
              </a:rPr>
              <a:t>network</a:t>
            </a:r>
            <a:r>
              <a:rPr lang="sv-SE" sz="3200" dirty="0">
                <a:latin typeface="Arial" charset="0"/>
                <a:ea typeface="MS PGothic" charset="0"/>
              </a:rPr>
              <a:t> </a:t>
            </a:r>
            <a:r>
              <a:rPr lang="sv-SE" sz="3200" dirty="0" err="1">
                <a:latin typeface="Arial" charset="0"/>
                <a:ea typeface="MS PGothic" charset="0"/>
              </a:rPr>
              <a:t>supported</a:t>
            </a:r>
            <a:r>
              <a:rPr lang="sv-SE" sz="3200" dirty="0">
                <a:latin typeface="Arial" charset="0"/>
                <a:ea typeface="MS PGothic" charset="0"/>
              </a:rPr>
              <a:t> by </a:t>
            </a:r>
            <a:r>
              <a:rPr lang="sv-SE" sz="3200" dirty="0" err="1">
                <a:latin typeface="Arial" charset="0"/>
                <a:ea typeface="MS PGothic" charset="0"/>
              </a:rPr>
              <a:t>two</a:t>
            </a:r>
            <a:endParaRPr lang="sv-SE" sz="3200" dirty="0">
              <a:latin typeface="Arial" charset="0"/>
              <a:ea typeface="MS PGothic" charset="0"/>
            </a:endParaRPr>
          </a:p>
          <a:p>
            <a:pPr eaLnBrk="0" hangingPunct="0">
              <a:spcBef>
                <a:spcPct val="20000"/>
              </a:spcBef>
              <a:defRPr/>
            </a:pPr>
            <a:r>
              <a:rPr lang="sv-SE" sz="3200" dirty="0">
                <a:latin typeface="Arial" charset="0"/>
                <a:ea typeface="MS PGothic" charset="0"/>
              </a:rPr>
              <a:t>EU grants (</a:t>
            </a:r>
            <a:r>
              <a:rPr lang="sv-SE" sz="3200" dirty="0" err="1">
                <a:latin typeface="Arial" charset="0"/>
                <a:ea typeface="MS PGothic" charset="0"/>
              </a:rPr>
              <a:t>ComplexDis</a:t>
            </a:r>
            <a:r>
              <a:rPr lang="sv-SE" sz="3200" dirty="0">
                <a:latin typeface="Arial" charset="0"/>
                <a:ea typeface="MS PGothic" charset="0"/>
              </a:rPr>
              <a:t> and </a:t>
            </a:r>
            <a:r>
              <a:rPr lang="sv-SE" sz="3200" dirty="0" err="1">
                <a:latin typeface="Arial" charset="0"/>
                <a:ea typeface="MS PGothic" charset="0"/>
              </a:rPr>
              <a:t>MultiMod</a:t>
            </a:r>
            <a:r>
              <a:rPr lang="sv-SE" sz="3200" dirty="0">
                <a:latin typeface="Arial" charset="0"/>
                <a:ea typeface="MS PGothic" charset="0"/>
              </a:rPr>
              <a:t>)</a:t>
            </a:r>
            <a:endParaRPr lang="en-GB" sz="3200" dirty="0">
              <a:latin typeface="Times New Roman" charset="0"/>
              <a:ea typeface="MS PGothic" charset="0"/>
            </a:endParaRPr>
          </a:p>
        </p:txBody>
      </p:sp>
      <p:sp>
        <p:nvSpPr>
          <p:cNvPr id="497667" name="Rectangle 3"/>
          <p:cNvSpPr>
            <a:spLocks noChangeArrowheads="1"/>
          </p:cNvSpPr>
          <p:nvPr/>
        </p:nvSpPr>
        <p:spPr bwMode="auto">
          <a:xfrm>
            <a:off x="647700" y="1376363"/>
            <a:ext cx="6526213" cy="6062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sv-SE" sz="2000" dirty="0"/>
          </a:p>
          <a:p>
            <a:endParaRPr lang="sv-SE" sz="1600" dirty="0"/>
          </a:p>
          <a:p>
            <a:endParaRPr lang="sv-SE" sz="1600" dirty="0"/>
          </a:p>
          <a:p>
            <a:endParaRPr lang="sv-SE" sz="1600" dirty="0"/>
          </a:p>
          <a:p>
            <a:r>
              <a:rPr lang="sv-SE" sz="1600" dirty="0"/>
              <a:t>Clinical materials: U of Barcelona, Budapest, Linköping, Padua</a:t>
            </a:r>
          </a:p>
          <a:p>
            <a:endParaRPr lang="sv-SE" sz="1600" dirty="0"/>
          </a:p>
          <a:p>
            <a:r>
              <a:rPr lang="sv-SE" sz="1600" dirty="0" err="1"/>
              <a:t>High-throughput</a:t>
            </a:r>
            <a:r>
              <a:rPr lang="sv-SE" sz="1600" dirty="0"/>
              <a:t> </a:t>
            </a:r>
            <a:r>
              <a:rPr lang="sv-SE" sz="1600" dirty="0" err="1"/>
              <a:t>genomics</a:t>
            </a:r>
            <a:r>
              <a:rPr lang="sv-SE" sz="1600" dirty="0"/>
              <a:t>: U of Linköping, Oslo, Padua</a:t>
            </a:r>
          </a:p>
          <a:p>
            <a:endParaRPr lang="sv-SE" sz="1600" dirty="0"/>
          </a:p>
          <a:p>
            <a:r>
              <a:rPr lang="sv-SE" sz="1600" dirty="0" err="1"/>
              <a:t>Computational</a:t>
            </a:r>
            <a:r>
              <a:rPr lang="sv-SE" sz="1600" dirty="0"/>
              <a:t> </a:t>
            </a:r>
            <a:r>
              <a:rPr lang="sv-SE" sz="1600" dirty="0" err="1"/>
              <a:t>analyses</a:t>
            </a:r>
            <a:r>
              <a:rPr lang="sv-SE" sz="1600" dirty="0"/>
              <a:t>: U of </a:t>
            </a:r>
            <a:r>
              <a:rPr lang="sv-SE" sz="1600" dirty="0" err="1"/>
              <a:t>Rome</a:t>
            </a:r>
            <a:r>
              <a:rPr lang="sv-SE" sz="1600" dirty="0"/>
              <a:t>, </a:t>
            </a:r>
            <a:r>
              <a:rPr lang="sv-SE" sz="1600" dirty="0" err="1" smtClean="0"/>
              <a:t>Oak</a:t>
            </a:r>
            <a:r>
              <a:rPr lang="sv-SE" sz="1600" dirty="0" smtClean="0"/>
              <a:t> </a:t>
            </a:r>
            <a:r>
              <a:rPr lang="sv-SE" sz="1600" dirty="0"/>
              <a:t>Ridge </a:t>
            </a:r>
            <a:r>
              <a:rPr lang="sv-SE" sz="1600" dirty="0" err="1"/>
              <a:t>Nat</a:t>
            </a:r>
            <a:r>
              <a:rPr lang="sv-SE" altLang="sv-SE" sz="1600" dirty="0" err="1"/>
              <a:t>’</a:t>
            </a:r>
            <a:r>
              <a:rPr lang="sv-SE" sz="1600" dirty="0" err="1"/>
              <a:t>l</a:t>
            </a:r>
            <a:r>
              <a:rPr lang="sv-SE" sz="1600" dirty="0"/>
              <a:t> </a:t>
            </a:r>
            <a:r>
              <a:rPr lang="sv-SE" sz="1600" dirty="0" err="1" smtClean="0"/>
              <a:t>lab</a:t>
            </a:r>
            <a:r>
              <a:rPr lang="sv-SE" sz="1600" dirty="0" smtClean="0"/>
              <a:t> TN U.S.</a:t>
            </a:r>
            <a:endParaRPr lang="sv-SE" sz="1600" dirty="0"/>
          </a:p>
          <a:p>
            <a:endParaRPr lang="sv-SE" sz="1600" dirty="0"/>
          </a:p>
          <a:p>
            <a:r>
              <a:rPr lang="sv-SE" sz="1600" dirty="0" err="1"/>
              <a:t>Bioinformatics</a:t>
            </a:r>
            <a:r>
              <a:rPr lang="sv-SE" sz="1600" dirty="0"/>
              <a:t>: U of Linköping, Oslo</a:t>
            </a:r>
          </a:p>
          <a:p>
            <a:endParaRPr lang="sv-SE" sz="1600" dirty="0"/>
          </a:p>
          <a:p>
            <a:r>
              <a:rPr lang="sv-SE" sz="1600" dirty="0" err="1"/>
              <a:t>Genetical</a:t>
            </a:r>
            <a:r>
              <a:rPr lang="sv-SE" sz="1600" dirty="0"/>
              <a:t> </a:t>
            </a:r>
            <a:r>
              <a:rPr lang="sv-SE" sz="1600" dirty="0" err="1"/>
              <a:t>Statistics</a:t>
            </a:r>
            <a:r>
              <a:rPr lang="sv-SE" sz="1600" dirty="0"/>
              <a:t>: Imperial College, London</a:t>
            </a:r>
          </a:p>
          <a:p>
            <a:endParaRPr lang="sv-SE" sz="1600" dirty="0"/>
          </a:p>
          <a:p>
            <a:r>
              <a:rPr lang="sv-SE" sz="1600" dirty="0" err="1"/>
              <a:t>High-throughput</a:t>
            </a:r>
            <a:r>
              <a:rPr lang="sv-SE" sz="1600" dirty="0"/>
              <a:t> </a:t>
            </a:r>
            <a:r>
              <a:rPr lang="sv-SE" sz="1600" dirty="0" err="1"/>
              <a:t>RNAi</a:t>
            </a:r>
            <a:r>
              <a:rPr lang="sv-SE" sz="1600" dirty="0"/>
              <a:t>: </a:t>
            </a:r>
            <a:r>
              <a:rPr lang="sv-SE" sz="1600" dirty="0" err="1"/>
              <a:t>Cenix</a:t>
            </a:r>
            <a:r>
              <a:rPr lang="sv-SE" sz="1600" dirty="0"/>
              <a:t>, Dresden</a:t>
            </a:r>
          </a:p>
          <a:p>
            <a:endParaRPr lang="sv-SE" sz="1600" dirty="0"/>
          </a:p>
          <a:p>
            <a:r>
              <a:rPr lang="sv-SE" sz="1600" dirty="0"/>
              <a:t>Experimental studies: U of Linköping, Oslo, Padua</a:t>
            </a:r>
          </a:p>
          <a:p>
            <a:endParaRPr lang="sv-SE" sz="1600" dirty="0"/>
          </a:p>
          <a:p>
            <a:r>
              <a:rPr lang="sv-SE" sz="1600" dirty="0"/>
              <a:t>Clinical studies: U of Linköping and Padua</a:t>
            </a:r>
          </a:p>
          <a:p>
            <a:endParaRPr lang="sv-SE" sz="2000" dirty="0">
              <a:solidFill>
                <a:schemeClr val="bg1"/>
              </a:solidFill>
            </a:endParaRPr>
          </a:p>
          <a:p>
            <a:endParaRPr lang="sv-SE" sz="2000" dirty="0">
              <a:solidFill>
                <a:schemeClr val="bg1"/>
              </a:solidFill>
            </a:endParaRPr>
          </a:p>
          <a:p>
            <a:endParaRPr lang="sv-SE" sz="2000" dirty="0">
              <a:solidFill>
                <a:schemeClr val="bg1"/>
              </a:solidFill>
            </a:endParaRPr>
          </a:p>
          <a:p>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Date Placeholder 3"/>
          <p:cNvSpPr>
            <a:spLocks noGrp="1"/>
          </p:cNvSpPr>
          <p:nvPr>
            <p:ph type="dt" sz="quarter" idx="10"/>
          </p:nvPr>
        </p:nvSpPr>
        <p:spPr bwMode="auto">
          <a:noFill/>
          <a:ln>
            <a:miter lim="800000"/>
            <a:headEnd/>
            <a:tailEnd/>
          </a:ln>
        </p:spPr>
        <p:txBody>
          <a:bodyPr/>
          <a:lstStyle/>
          <a:p>
            <a:fld id="{125F7910-BC55-4891-8A27-50BA8FEFBA53}" type="datetime1">
              <a:rPr lang="en-GB" smtClean="0">
                <a:ea typeface="MS PGothic" pitchFamily="34" charset="-128"/>
              </a:rPr>
              <a:pPr/>
              <a:t>05/12/2011</a:t>
            </a:fld>
            <a:endParaRPr lang="en-US" smtClean="0">
              <a:ea typeface="MS PGothic" pitchFamily="34" charset="-128"/>
            </a:endParaRPr>
          </a:p>
        </p:txBody>
      </p:sp>
      <p:sp>
        <p:nvSpPr>
          <p:cNvPr id="32770" name="Rectangle 2"/>
          <p:cNvSpPr>
            <a:spLocks noGrp="1" noChangeArrowheads="1"/>
          </p:cNvSpPr>
          <p:nvPr>
            <p:ph type="title"/>
          </p:nvPr>
        </p:nvSpPr>
        <p:spPr/>
        <p:txBody>
          <a:bodyPr/>
          <a:lstStyle/>
          <a:p>
            <a:pPr eaLnBrk="1" hangingPunct="1">
              <a:defRPr/>
            </a:pPr>
            <a:r>
              <a:rPr lang="fr-BE" dirty="0" smtClean="0">
                <a:solidFill>
                  <a:schemeClr val="bg2">
                    <a:lumMod val="50000"/>
                  </a:schemeClr>
                </a:solidFill>
                <a:ea typeface="+mj-ea"/>
                <a:cs typeface="+mj-cs"/>
              </a:rPr>
              <a:t>Clinical problem</a:t>
            </a:r>
            <a:endParaRPr lang="en-GB" dirty="0">
              <a:solidFill>
                <a:schemeClr val="bg2">
                  <a:lumMod val="50000"/>
                </a:schemeClr>
              </a:solidFill>
              <a:ea typeface="+mj-ea"/>
              <a:cs typeface="+mj-cs"/>
            </a:endParaRPr>
          </a:p>
        </p:txBody>
      </p:sp>
      <p:sp>
        <p:nvSpPr>
          <p:cNvPr id="17411" name="Rectangle 3"/>
          <p:cNvSpPr>
            <a:spLocks noGrp="1" noChangeArrowheads="1"/>
          </p:cNvSpPr>
          <p:nvPr>
            <p:ph type="body" idx="1"/>
          </p:nvPr>
        </p:nvSpPr>
        <p:spPr/>
        <p:txBody>
          <a:bodyPr/>
          <a:lstStyle/>
          <a:p>
            <a:pPr eaLnBrk="1" hangingPunct="1"/>
            <a:r>
              <a:rPr lang="en-US" smtClean="0">
                <a:cs typeface="Tahoma" pitchFamily="34" charset="0"/>
              </a:rPr>
              <a:t>Variable response to treatment in common diseases</a:t>
            </a:r>
          </a:p>
          <a:p>
            <a:pPr eaLnBrk="1" hangingPunct="1"/>
            <a:r>
              <a:rPr lang="en-US" smtClean="0">
                <a:cs typeface="Tahoma" pitchFamily="34" charset="0"/>
              </a:rPr>
              <a:t>Increased suffering and cost</a:t>
            </a:r>
          </a:p>
          <a:p>
            <a:pPr eaLnBrk="1" hangingPunct="1"/>
            <a:endParaRPr lang="en-US" smtClean="0">
              <a:cs typeface="Tahoma" pitchFamily="34" charset="0"/>
            </a:endParaRPr>
          </a:p>
          <a:p>
            <a:pPr eaLnBrk="1" hangingPunct="1">
              <a:buFont typeface="Arial" charset="0"/>
              <a:buNone/>
            </a:pPr>
            <a:endParaRPr lang="en-GB" smtClean="0"/>
          </a:p>
        </p:txBody>
      </p:sp>
      <p:pic>
        <p:nvPicPr>
          <p:cNvPr id="17412" name="Picture 1"/>
          <p:cNvPicPr>
            <a:picLocks noChangeAspect="1" noChangeArrowheads="1"/>
          </p:cNvPicPr>
          <p:nvPr/>
        </p:nvPicPr>
        <p:blipFill>
          <a:blip r:embed="rId2"/>
          <a:srcRect/>
          <a:stretch>
            <a:fillRect/>
          </a:stretch>
        </p:blipFill>
        <p:spPr bwMode="auto">
          <a:xfrm>
            <a:off x="2555875" y="3141663"/>
            <a:ext cx="4048125" cy="268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marL="342900" indent="-342900" eaLnBrk="1" hangingPunct="1"/>
            <a:r>
              <a:rPr lang="en-US" smtClean="0"/>
              <a:t>Disease modules in PPI network</a:t>
            </a:r>
            <a:endParaRPr lang="sv-SE" smtClean="0"/>
          </a:p>
        </p:txBody>
      </p:sp>
      <p:pic>
        <p:nvPicPr>
          <p:cNvPr id="34818" name="Picture 3" descr="Fig1-01"/>
          <p:cNvPicPr>
            <a:picLocks noChangeAspect="1" noChangeArrowheads="1"/>
          </p:cNvPicPr>
          <p:nvPr/>
        </p:nvPicPr>
        <p:blipFill>
          <a:blip r:embed="rId3"/>
          <a:srcRect/>
          <a:stretch>
            <a:fillRect/>
          </a:stretch>
        </p:blipFill>
        <p:spPr bwMode="auto">
          <a:xfrm>
            <a:off x="2339975" y="1773238"/>
            <a:ext cx="4392613"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1"/>
          <p:cNvSpPr>
            <a:spLocks noGrp="1"/>
          </p:cNvSpPr>
          <p:nvPr>
            <p:ph idx="1"/>
          </p:nvPr>
        </p:nvSpPr>
        <p:spPr>
          <a:xfrm>
            <a:off x="457200" y="1625600"/>
            <a:ext cx="5770563" cy="3351213"/>
          </a:xfrm>
        </p:spPr>
        <p:txBody>
          <a:bodyPr/>
          <a:lstStyle/>
          <a:p>
            <a:pPr marL="623888" indent="-514350">
              <a:buFont typeface="Tahoma" pitchFamily="34" charset="0"/>
              <a:buAutoNum type="alphaLcPeriod"/>
            </a:pPr>
            <a:r>
              <a:rPr lang="en-US" dirty="0" smtClean="0"/>
              <a:t>Extract cliques from PPI network</a:t>
            </a:r>
          </a:p>
          <a:p>
            <a:pPr marL="623888" indent="-514350">
              <a:buFont typeface="Tahoma" pitchFamily="34" charset="0"/>
              <a:buAutoNum type="alphaLcPeriod"/>
            </a:pPr>
            <a:r>
              <a:rPr lang="en-US" dirty="0" smtClean="0"/>
              <a:t>Test all cliques for enrichment for DE genes</a:t>
            </a:r>
          </a:p>
          <a:p>
            <a:pPr marL="623888" indent="-514350">
              <a:buFont typeface="Tahoma" pitchFamily="34" charset="0"/>
              <a:buAutoNum type="alphaLcPeriod"/>
            </a:pPr>
            <a:r>
              <a:rPr lang="en-US" dirty="0" smtClean="0"/>
              <a:t>Form disease module from enriched cliques</a:t>
            </a:r>
          </a:p>
          <a:p>
            <a:pPr marL="623888" indent="-514350">
              <a:buFont typeface="Tahoma" pitchFamily="34" charset="0"/>
              <a:buAutoNum type="alphaLcPeriod"/>
            </a:pPr>
            <a:r>
              <a:rPr lang="en-US" dirty="0" smtClean="0"/>
              <a:t>Identify “</a:t>
            </a:r>
            <a:r>
              <a:rPr lang="sv-SE" altLang="ja-JP" dirty="0" err="1" smtClean="0"/>
              <a:t>hubs</a:t>
            </a:r>
            <a:r>
              <a:rPr lang="sv-SE" altLang="ja-JP" dirty="0" smtClean="0"/>
              <a:t>”</a:t>
            </a:r>
            <a:endParaRPr lang="en-US" altLang="ja-JP" dirty="0" smtClean="0"/>
          </a:p>
          <a:p>
            <a:pPr marL="623888" indent="-514350">
              <a:buFont typeface="Tahoma" pitchFamily="34" charset="0"/>
              <a:buAutoNum type="alphaLcPeriod"/>
            </a:pPr>
            <a:r>
              <a:rPr lang="en-US" dirty="0" smtClean="0"/>
              <a:t>Test hubs for enrichment with disease-associated SNPs</a:t>
            </a:r>
          </a:p>
        </p:txBody>
      </p:sp>
      <p:sp>
        <p:nvSpPr>
          <p:cNvPr id="36866" name="Title 2"/>
          <p:cNvSpPr>
            <a:spLocks noGrp="1"/>
          </p:cNvSpPr>
          <p:nvPr>
            <p:ph type="title"/>
          </p:nvPr>
        </p:nvSpPr>
        <p:spPr>
          <a:xfrm>
            <a:off x="323850" y="584200"/>
            <a:ext cx="8496300" cy="1143000"/>
          </a:xfrm>
        </p:spPr>
        <p:txBody>
          <a:bodyPr/>
          <a:lstStyle/>
          <a:p>
            <a:r>
              <a:rPr lang="en-US" smtClean="0"/>
              <a:t>Disease modules in PPI network</a:t>
            </a:r>
          </a:p>
        </p:txBody>
      </p:sp>
      <p:pic>
        <p:nvPicPr>
          <p:cNvPr id="36867" name="Picture 2" descr="Figure 1"/>
          <p:cNvPicPr>
            <a:picLocks noChangeAspect="1" noChangeArrowheads="1"/>
          </p:cNvPicPr>
          <p:nvPr/>
        </p:nvPicPr>
        <p:blipFill>
          <a:blip r:embed="rId2"/>
          <a:srcRect/>
          <a:stretch>
            <a:fillRect/>
          </a:stretch>
        </p:blipFill>
        <p:spPr bwMode="auto">
          <a:xfrm>
            <a:off x="6408738" y="1412875"/>
            <a:ext cx="2347912" cy="4948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defRPr/>
            </a:pPr>
            <a:r>
              <a:rPr lang="en-US" dirty="0" smtClean="0">
                <a:solidFill>
                  <a:schemeClr val="bg2">
                    <a:lumMod val="50000"/>
                  </a:schemeClr>
                </a:solidFill>
                <a:cs typeface="Tahoma" pitchFamily="34" charset="0"/>
              </a:rPr>
              <a:t>Disease module based on a key transcription factor</a:t>
            </a:r>
          </a:p>
        </p:txBody>
      </p:sp>
      <p:pic>
        <p:nvPicPr>
          <p:cNvPr id="37890" name="Picture 3"/>
          <p:cNvPicPr>
            <a:picLocks noChangeAspect="1" noChangeArrowheads="1"/>
          </p:cNvPicPr>
          <p:nvPr/>
        </p:nvPicPr>
        <p:blipFill>
          <a:blip r:embed="rId3"/>
          <a:srcRect/>
          <a:stretch>
            <a:fillRect/>
          </a:stretch>
        </p:blipFill>
        <p:spPr bwMode="auto">
          <a:xfrm>
            <a:off x="935038" y="1914525"/>
            <a:ext cx="6672748" cy="4178771"/>
          </a:xfrm>
          <a:prstGeom prst="rect">
            <a:avLst/>
          </a:prstGeom>
          <a:noFill/>
          <a:ln w="9525">
            <a:noFill/>
            <a:miter lim="800000"/>
            <a:headEnd/>
            <a:tailEnd/>
          </a:ln>
        </p:spPr>
      </p:pic>
      <p:sp>
        <p:nvSpPr>
          <p:cNvPr id="4" name="TextBox 3"/>
          <p:cNvSpPr txBox="1"/>
          <p:nvPr/>
        </p:nvSpPr>
        <p:spPr>
          <a:xfrm>
            <a:off x="3398850" y="6201308"/>
            <a:ext cx="2721322" cy="369332"/>
          </a:xfrm>
          <a:prstGeom prst="rect">
            <a:avLst/>
          </a:prstGeom>
          <a:noFill/>
        </p:spPr>
        <p:txBody>
          <a:bodyPr wrap="none" rtlCol="0">
            <a:spAutoFit/>
          </a:bodyPr>
          <a:lstStyle/>
          <a:p>
            <a:r>
              <a:rPr lang="en-US" dirty="0" smtClean="0"/>
              <a:t>Bruhn et al. Allergy 2011</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Disease module based on co-regulation by transcription factors</a:t>
            </a:r>
          </a:p>
        </p:txBody>
      </p:sp>
      <p:pic>
        <p:nvPicPr>
          <p:cNvPr id="39938" name="Picture 2" descr="C:\Users\xbarfr\Desktop\a.jpg"/>
          <p:cNvPicPr>
            <a:picLocks noChangeAspect="1" noChangeArrowheads="1"/>
          </p:cNvPicPr>
          <p:nvPr/>
        </p:nvPicPr>
        <p:blipFill>
          <a:blip r:embed="rId2"/>
          <a:srcRect/>
          <a:stretch>
            <a:fillRect/>
          </a:stretch>
        </p:blipFill>
        <p:spPr bwMode="auto">
          <a:xfrm>
            <a:off x="1727200" y="1736725"/>
            <a:ext cx="5473700" cy="442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smtClean="0"/>
              <a:t>Disease module based on co-regulation by transcription factors</a:t>
            </a:r>
          </a:p>
        </p:txBody>
      </p:sp>
      <p:pic>
        <p:nvPicPr>
          <p:cNvPr id="41986" name="Picture 2"/>
          <p:cNvPicPr>
            <a:picLocks noChangeAspect="1"/>
          </p:cNvPicPr>
          <p:nvPr/>
        </p:nvPicPr>
        <p:blipFill>
          <a:blip r:embed="rId2"/>
          <a:srcRect/>
          <a:stretch>
            <a:fillRect/>
          </a:stretch>
        </p:blipFill>
        <p:spPr bwMode="auto">
          <a:xfrm>
            <a:off x="395288" y="2024063"/>
            <a:ext cx="3671887" cy="3451225"/>
          </a:xfrm>
          <a:prstGeom prst="rect">
            <a:avLst/>
          </a:prstGeom>
          <a:noFill/>
          <a:ln w="9525">
            <a:noFill/>
            <a:miter lim="800000"/>
            <a:headEnd/>
            <a:tailEnd/>
          </a:ln>
        </p:spPr>
      </p:pic>
      <p:sp>
        <p:nvSpPr>
          <p:cNvPr id="41987" name="Rektangel 1"/>
          <p:cNvSpPr>
            <a:spLocks noChangeArrowheads="1"/>
          </p:cNvSpPr>
          <p:nvPr/>
        </p:nvSpPr>
        <p:spPr bwMode="auto">
          <a:xfrm>
            <a:off x="4438650" y="2060575"/>
            <a:ext cx="4057650" cy="4248150"/>
          </a:xfrm>
          <a:prstGeom prst="rect">
            <a:avLst/>
          </a:prstGeom>
          <a:noFill/>
          <a:ln w="9525">
            <a:noFill/>
            <a:miter lim="800000"/>
            <a:headEnd/>
            <a:tailEnd/>
          </a:ln>
        </p:spPr>
        <p:txBody>
          <a:bodyPr>
            <a:spAutoFit/>
          </a:bodyPr>
          <a:lstStyle/>
          <a:p>
            <a:pPr marL="342900" indent="-342900">
              <a:buFontTx/>
              <a:buAutoNum type="arabicParenR"/>
            </a:pPr>
            <a:r>
              <a:rPr lang="en-US"/>
              <a:t>Knock out 30 TFs</a:t>
            </a:r>
          </a:p>
          <a:p>
            <a:pPr marL="342900" indent="-342900">
              <a:buFontTx/>
              <a:buAutoNum type="arabicParenR"/>
            </a:pPr>
            <a:r>
              <a:rPr lang="en-US"/>
              <a:t>7 TFs had effect on read-out cytokines</a:t>
            </a:r>
          </a:p>
          <a:p>
            <a:pPr marL="342900" indent="-342900">
              <a:buFontTx/>
              <a:buAutoNum type="arabicParenR"/>
            </a:pPr>
            <a:r>
              <a:rPr lang="en-US"/>
              <a:t>Perform mRNA microarrays after knock out of those 7 TFs to test if they co-regulate a module</a:t>
            </a:r>
          </a:p>
          <a:p>
            <a:pPr marL="342900" indent="-342900">
              <a:buFontTx/>
              <a:buAutoNum type="arabicParenR"/>
            </a:pPr>
            <a:r>
              <a:rPr lang="en-US"/>
              <a:t>We did find a highly interconnected module</a:t>
            </a:r>
          </a:p>
          <a:p>
            <a:pPr marL="342900" indent="-342900">
              <a:buFontTx/>
              <a:buAutoNum type="arabicParenR"/>
            </a:pPr>
            <a:r>
              <a:rPr lang="en-US"/>
              <a:t>We identified 15 novel candidate genes in the module</a:t>
            </a:r>
          </a:p>
          <a:p>
            <a:pPr marL="342900" indent="-342900">
              <a:buFontTx/>
              <a:buAutoNum type="arabicParenR"/>
            </a:pPr>
            <a:r>
              <a:rPr lang="en-US"/>
              <a:t>Knock out of these genes</a:t>
            </a:r>
          </a:p>
          <a:p>
            <a:pPr marL="342900" indent="-342900">
              <a:buFontTx/>
              <a:buAutoNum type="arabicParenR"/>
            </a:pPr>
            <a:r>
              <a:rPr lang="en-US"/>
              <a:t>11 of 15 had effect on read-out cytokines</a:t>
            </a:r>
          </a:p>
          <a:p>
            <a:pPr marL="342900" indent="-342900">
              <a:buFontTx/>
              <a:buAutoNum type="arabicParenR"/>
            </a:pPr>
            <a:r>
              <a:rPr lang="en-US"/>
              <a:t>One candidate gene validated in clinical and mouse model</a:t>
            </a:r>
            <a:endParaRPr lang="sv-SE"/>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smtClean="0"/>
              <a:t>Disease module based on co-regulation by microRNAs</a:t>
            </a:r>
          </a:p>
        </p:txBody>
      </p:sp>
      <p:pic>
        <p:nvPicPr>
          <p:cNvPr id="3" name="Picture 3"/>
          <p:cNvPicPr>
            <a:picLocks noChangeAspect="1" noChangeArrowheads="1"/>
          </p:cNvPicPr>
          <p:nvPr/>
        </p:nvPicPr>
        <p:blipFill>
          <a:blip r:embed="rId2"/>
          <a:srcRect b="57057"/>
          <a:stretch>
            <a:fillRect/>
          </a:stretch>
        </p:blipFill>
        <p:spPr bwMode="auto">
          <a:xfrm>
            <a:off x="899591" y="2312876"/>
            <a:ext cx="7520829" cy="33483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7950" y="449796"/>
            <a:ext cx="8578850" cy="1143000"/>
          </a:xfrm>
        </p:spPr>
        <p:txBody>
          <a:bodyPr rtlCol="0">
            <a:normAutofit/>
          </a:bodyPr>
          <a:lstStyle/>
          <a:p>
            <a:pPr fontAlgn="auto">
              <a:spcAft>
                <a:spcPts val="0"/>
              </a:spcAft>
              <a:defRPr/>
            </a:pPr>
            <a:r>
              <a:rPr lang="sv-SE" b="1" dirty="0" err="1" smtClean="0"/>
              <a:t>Network</a:t>
            </a:r>
            <a:r>
              <a:rPr lang="sv-SE" b="1" dirty="0" smtClean="0"/>
              <a:t> </a:t>
            </a:r>
            <a:r>
              <a:rPr lang="sv-SE" b="1" dirty="0" err="1" smtClean="0"/>
              <a:t>based</a:t>
            </a:r>
            <a:r>
              <a:rPr lang="sv-SE" b="1" dirty="0" smtClean="0"/>
              <a:t> </a:t>
            </a:r>
            <a:r>
              <a:rPr lang="sv-SE" b="1" dirty="0" err="1" smtClean="0"/>
              <a:t>analysis</a:t>
            </a:r>
            <a:r>
              <a:rPr lang="sv-SE" b="1" dirty="0" smtClean="0"/>
              <a:t> </a:t>
            </a:r>
            <a:r>
              <a:rPr lang="sv-SE" b="1" dirty="0" err="1" smtClean="0"/>
              <a:t>of</a:t>
            </a:r>
            <a:r>
              <a:rPr lang="sv-SE" b="1" dirty="0" smtClean="0"/>
              <a:t>  </a:t>
            </a:r>
            <a:r>
              <a:rPr lang="sv-SE" b="1" dirty="0" err="1" smtClean="0"/>
              <a:t>genome</a:t>
            </a:r>
            <a:r>
              <a:rPr lang="sv-SE" b="1" dirty="0" smtClean="0"/>
              <a:t> data</a:t>
            </a:r>
            <a:endParaRPr lang="sv-SE" dirty="0" smtClean="0"/>
          </a:p>
        </p:txBody>
      </p:sp>
      <p:pic>
        <p:nvPicPr>
          <p:cNvPr id="5123" name="Picture 2" descr="D:\2008\Netzwerkinferenz\MichaH\figureforreview_kap6_v2.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42988" y="1844675"/>
            <a:ext cx="6215062" cy="433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7663009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Reverse-engineering</a:t>
            </a:r>
            <a:endParaRPr lang="sv-SE" dirty="0"/>
          </a:p>
        </p:txBody>
      </p:sp>
      <p:sp>
        <p:nvSpPr>
          <p:cNvPr id="3" name="Platshållare för innehåll 2"/>
          <p:cNvSpPr>
            <a:spLocks noGrp="1"/>
          </p:cNvSpPr>
          <p:nvPr>
            <p:ph idx="1"/>
          </p:nvPr>
        </p:nvSpPr>
        <p:spPr>
          <a:xfrm>
            <a:off x="417095" y="1843364"/>
            <a:ext cx="8229600" cy="4032448"/>
          </a:xfrm>
        </p:spPr>
        <p:txBody>
          <a:bodyPr/>
          <a:lstStyle/>
          <a:p>
            <a:r>
              <a:rPr lang="sv-SE" dirty="0" smtClean="0"/>
              <a:t>Build </a:t>
            </a:r>
            <a:r>
              <a:rPr lang="sv-SE" dirty="0" err="1" smtClean="0"/>
              <a:t>up</a:t>
            </a:r>
            <a:r>
              <a:rPr lang="sv-SE" dirty="0" smtClean="0"/>
              <a:t> a </a:t>
            </a:r>
            <a:r>
              <a:rPr lang="sv-SE" dirty="0" err="1" smtClean="0"/>
              <a:t>network</a:t>
            </a:r>
            <a:r>
              <a:rPr lang="sv-SE" dirty="0" smtClean="0"/>
              <a:t> by </a:t>
            </a:r>
            <a:r>
              <a:rPr lang="sv-SE" dirty="0" err="1" smtClean="0"/>
              <a:t>finding</a:t>
            </a:r>
            <a:r>
              <a:rPr lang="sv-SE" dirty="0" smtClean="0"/>
              <a:t> the regulators for </a:t>
            </a:r>
            <a:r>
              <a:rPr lang="sv-SE" dirty="0" err="1" smtClean="0"/>
              <a:t>each</a:t>
            </a:r>
            <a:r>
              <a:rPr lang="sv-SE" dirty="0" smtClean="0"/>
              <a:t> gene at a </a:t>
            </a:r>
            <a:r>
              <a:rPr lang="sv-SE" dirty="0" err="1" smtClean="0"/>
              <a:t>time</a:t>
            </a:r>
            <a:endParaRPr lang="sv-SE" dirty="0" smtClean="0"/>
          </a:p>
          <a:p>
            <a:endParaRPr lang="sv-SE" dirty="0"/>
          </a:p>
          <a:p>
            <a:endParaRPr lang="sv-SE" dirty="0" smtClean="0"/>
          </a:p>
          <a:p>
            <a:endParaRPr lang="sv-SE" dirty="0"/>
          </a:p>
        </p:txBody>
      </p:sp>
      <p:sp>
        <p:nvSpPr>
          <p:cNvPr id="5" name="Oval 4"/>
          <p:cNvSpPr>
            <a:spLocks noChangeArrowheads="1"/>
          </p:cNvSpPr>
          <p:nvPr/>
        </p:nvSpPr>
        <p:spPr bwMode="auto">
          <a:xfrm>
            <a:off x="4787900" y="3348849"/>
            <a:ext cx="352425" cy="344488"/>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6" name="Oval 5"/>
          <p:cNvSpPr>
            <a:spLocks noChangeArrowheads="1"/>
          </p:cNvSpPr>
          <p:nvPr/>
        </p:nvSpPr>
        <p:spPr bwMode="auto">
          <a:xfrm>
            <a:off x="5436096" y="3356992"/>
            <a:ext cx="354013" cy="344488"/>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7" name="Oval 6"/>
          <p:cNvSpPr>
            <a:spLocks noChangeArrowheads="1"/>
          </p:cNvSpPr>
          <p:nvPr/>
        </p:nvSpPr>
        <p:spPr bwMode="auto">
          <a:xfrm>
            <a:off x="5121844" y="3947452"/>
            <a:ext cx="352425" cy="344487"/>
          </a:xfrm>
          <a:prstGeom prst="ellipse">
            <a:avLst/>
          </a:prstGeom>
          <a:solidFill>
            <a:srgbClr val="00CCFF"/>
          </a:solidFill>
          <a:ln w="9525">
            <a:solidFill>
              <a:srgbClr val="00CC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 name="Line 30"/>
          <p:cNvSpPr>
            <a:spLocks noChangeShapeType="1"/>
          </p:cNvSpPr>
          <p:nvPr/>
        </p:nvSpPr>
        <p:spPr bwMode="auto">
          <a:xfrm>
            <a:off x="2627313" y="3716338"/>
            <a:ext cx="1944687"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 name="Line 31"/>
          <p:cNvSpPr>
            <a:spLocks noChangeShapeType="1"/>
          </p:cNvSpPr>
          <p:nvPr/>
        </p:nvSpPr>
        <p:spPr bwMode="auto">
          <a:xfrm flipH="1">
            <a:off x="2627313" y="3932238"/>
            <a:ext cx="2016125" cy="0"/>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sv-SE"/>
          </a:p>
        </p:txBody>
      </p:sp>
      <p:grpSp>
        <p:nvGrpSpPr>
          <p:cNvPr id="4" name="Group 35"/>
          <p:cNvGrpSpPr>
            <a:grpSpLocks/>
          </p:cNvGrpSpPr>
          <p:nvPr/>
        </p:nvGrpSpPr>
        <p:grpSpPr bwMode="auto">
          <a:xfrm>
            <a:off x="827088" y="3159918"/>
            <a:ext cx="1296987" cy="1368425"/>
            <a:chOff x="748" y="1842"/>
            <a:chExt cx="1089" cy="1134"/>
          </a:xfrm>
        </p:grpSpPr>
        <p:grpSp>
          <p:nvGrpSpPr>
            <p:cNvPr id="10" name="Group 19"/>
            <p:cNvGrpSpPr>
              <a:grpSpLocks/>
            </p:cNvGrpSpPr>
            <p:nvPr/>
          </p:nvGrpSpPr>
          <p:grpSpPr bwMode="auto">
            <a:xfrm>
              <a:off x="777" y="2046"/>
              <a:ext cx="999" cy="703"/>
              <a:chOff x="3607" y="1831"/>
              <a:chExt cx="1374" cy="1070"/>
            </a:xfrm>
          </p:grpSpPr>
          <p:sp>
            <p:nvSpPr>
              <p:cNvPr id="13" name="Oval 20"/>
              <p:cNvSpPr>
                <a:spLocks noChangeArrowheads="1"/>
              </p:cNvSpPr>
              <p:nvPr/>
            </p:nvSpPr>
            <p:spPr bwMode="auto">
              <a:xfrm>
                <a:off x="3607" y="1831"/>
                <a:ext cx="408" cy="408"/>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4" name="Oval 21"/>
              <p:cNvSpPr>
                <a:spLocks noChangeArrowheads="1"/>
              </p:cNvSpPr>
              <p:nvPr/>
            </p:nvSpPr>
            <p:spPr bwMode="auto">
              <a:xfrm>
                <a:off x="4100" y="2493"/>
                <a:ext cx="408" cy="408"/>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5" name="Oval 22"/>
              <p:cNvSpPr>
                <a:spLocks noChangeArrowheads="1"/>
              </p:cNvSpPr>
              <p:nvPr/>
            </p:nvSpPr>
            <p:spPr bwMode="auto">
              <a:xfrm>
                <a:off x="4573" y="1906"/>
                <a:ext cx="408" cy="408"/>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6" name="Line 23"/>
              <p:cNvSpPr>
                <a:spLocks noChangeShapeType="1"/>
              </p:cNvSpPr>
              <p:nvPr/>
            </p:nvSpPr>
            <p:spPr bwMode="auto">
              <a:xfrm>
                <a:off x="3879" y="2252"/>
                <a:ext cx="272" cy="226"/>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7" name="Line 24"/>
              <p:cNvSpPr>
                <a:spLocks noChangeShapeType="1"/>
              </p:cNvSpPr>
              <p:nvPr/>
            </p:nvSpPr>
            <p:spPr bwMode="auto">
              <a:xfrm flipH="1">
                <a:off x="4508" y="2312"/>
                <a:ext cx="136" cy="18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sv-SE"/>
              </a:p>
            </p:txBody>
          </p:sp>
        </p:grpSp>
        <p:sp>
          <p:nvSpPr>
            <p:cNvPr id="12" name="Rectangle 32"/>
            <p:cNvSpPr>
              <a:spLocks noChangeArrowheads="1"/>
            </p:cNvSpPr>
            <p:nvPr/>
          </p:nvSpPr>
          <p:spPr bwMode="auto">
            <a:xfrm>
              <a:off x="748" y="1842"/>
              <a:ext cx="1089" cy="113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grpSp>
      <p:sp>
        <p:nvSpPr>
          <p:cNvPr id="18" name="Line 39"/>
          <p:cNvSpPr>
            <a:spLocks noChangeShapeType="1"/>
          </p:cNvSpPr>
          <p:nvPr/>
        </p:nvSpPr>
        <p:spPr bwMode="auto">
          <a:xfrm flipV="1">
            <a:off x="8316416" y="3815707"/>
            <a:ext cx="215900" cy="431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9" name="Text Box 40"/>
          <p:cNvSpPr txBox="1">
            <a:spLocks noChangeArrowheads="1"/>
          </p:cNvSpPr>
          <p:nvPr/>
        </p:nvSpPr>
        <p:spPr bwMode="auto">
          <a:xfrm>
            <a:off x="4643438" y="4528343"/>
            <a:ext cx="1601788"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dirty="0"/>
              <a:t>Missing gene</a:t>
            </a:r>
          </a:p>
        </p:txBody>
      </p:sp>
      <p:sp>
        <p:nvSpPr>
          <p:cNvPr id="20" name="Text Box 41"/>
          <p:cNvSpPr txBox="1">
            <a:spLocks noChangeArrowheads="1"/>
          </p:cNvSpPr>
          <p:nvPr/>
        </p:nvSpPr>
        <p:spPr bwMode="auto">
          <a:xfrm>
            <a:off x="5795963" y="3665538"/>
            <a:ext cx="2881312"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a:t>+   </a:t>
            </a:r>
            <a:r>
              <a:rPr lang="en-US" altLang="ko-KR">
                <a:latin typeface="Arial"/>
              </a:rPr>
              <a:t>“</a:t>
            </a:r>
            <a:r>
              <a:rPr lang="en-US" altLang="ko-KR"/>
              <a:t>up</a:t>
            </a:r>
            <a:r>
              <a:rPr lang="en-US" altLang="ko-KR">
                <a:latin typeface="Arial"/>
              </a:rPr>
              <a:t>”</a:t>
            </a:r>
            <a:r>
              <a:rPr lang="en-US" altLang="ko-KR"/>
              <a:t> and </a:t>
            </a:r>
            <a:r>
              <a:rPr lang="en-US" altLang="ko-KR">
                <a:latin typeface="Arial"/>
              </a:rPr>
              <a:t>“</a:t>
            </a:r>
            <a:r>
              <a:rPr lang="en-US" altLang="ko-KR"/>
              <a:t>down</a:t>
            </a:r>
            <a:r>
              <a:rPr lang="en-US" altLang="ko-KR">
                <a:latin typeface="Arial"/>
              </a:rPr>
              <a:t>”</a:t>
            </a:r>
            <a:r>
              <a:rPr lang="en-US" altLang="ko-KR"/>
              <a:t> data </a:t>
            </a:r>
          </a:p>
          <a:p>
            <a:r>
              <a:rPr lang="en-US" altLang="ko-KR"/>
              <a:t>      from micro array</a:t>
            </a:r>
          </a:p>
        </p:txBody>
      </p:sp>
    </p:spTree>
    <p:extLst>
      <p:ext uri="{BB962C8B-B14F-4D97-AF65-F5344CB8AC3E}">
        <p14:creationId xmlns="" xmlns:p14="http://schemas.microsoft.com/office/powerpoint/2010/main" val="2237574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Network</a:t>
            </a:r>
            <a:r>
              <a:rPr lang="sv-SE" dirty="0" smtClean="0"/>
              <a:t> </a:t>
            </a:r>
            <a:r>
              <a:rPr lang="sv-SE" dirty="0" err="1" smtClean="0"/>
              <a:t>inference</a:t>
            </a:r>
            <a:r>
              <a:rPr lang="sv-SE" dirty="0" smtClean="0"/>
              <a:t> by </a:t>
            </a:r>
            <a:r>
              <a:rPr lang="sv-SE" dirty="0" err="1" smtClean="0"/>
              <a:t>elastic</a:t>
            </a:r>
            <a:r>
              <a:rPr lang="sv-SE" dirty="0" smtClean="0"/>
              <a:t> </a:t>
            </a:r>
            <a:r>
              <a:rPr lang="sv-SE" dirty="0" err="1" smtClean="0"/>
              <a:t>net</a:t>
            </a:r>
            <a:endParaRPr lang="sv-SE" dirty="0"/>
          </a:p>
        </p:txBody>
      </p:sp>
      <p:sp>
        <p:nvSpPr>
          <p:cNvPr id="3" name="Platshållare för innehåll 2"/>
          <p:cNvSpPr>
            <a:spLocks noGrp="1"/>
          </p:cNvSpPr>
          <p:nvPr>
            <p:ph idx="1"/>
          </p:nvPr>
        </p:nvSpPr>
        <p:spPr>
          <a:xfrm>
            <a:off x="457200" y="1600201"/>
            <a:ext cx="8229600" cy="1324744"/>
          </a:xfrm>
        </p:spPr>
        <p:txBody>
          <a:bodyPr/>
          <a:lstStyle/>
          <a:p>
            <a:r>
              <a:rPr lang="sv-SE" dirty="0" err="1" smtClean="0"/>
              <a:t>Minimize</a:t>
            </a:r>
            <a:r>
              <a:rPr lang="sv-SE" dirty="0" smtClean="0"/>
              <a:t> the </a:t>
            </a:r>
            <a:r>
              <a:rPr lang="sv-SE" dirty="0" err="1" smtClean="0"/>
              <a:t>sum</a:t>
            </a:r>
            <a:r>
              <a:rPr lang="sv-SE" dirty="0" smtClean="0"/>
              <a:t> </a:t>
            </a:r>
            <a:r>
              <a:rPr lang="sv-SE" dirty="0" err="1" smtClean="0"/>
              <a:t>of</a:t>
            </a:r>
            <a:r>
              <a:rPr lang="sv-SE" dirty="0" smtClean="0"/>
              <a:t> </a:t>
            </a:r>
            <a:r>
              <a:rPr lang="sv-SE" dirty="0" err="1" smtClean="0"/>
              <a:t>training</a:t>
            </a:r>
            <a:r>
              <a:rPr lang="sv-SE" dirty="0" smtClean="0"/>
              <a:t> </a:t>
            </a:r>
            <a:r>
              <a:rPr lang="sv-SE" dirty="0" err="1" smtClean="0"/>
              <a:t>error</a:t>
            </a:r>
            <a:r>
              <a:rPr lang="sv-SE" dirty="0" smtClean="0"/>
              <a:t> and </a:t>
            </a:r>
            <a:r>
              <a:rPr lang="sv-SE" dirty="0" err="1" smtClean="0"/>
              <a:t>model</a:t>
            </a:r>
            <a:r>
              <a:rPr lang="sv-SE" dirty="0" smtClean="0"/>
              <a:t> </a:t>
            </a:r>
            <a:r>
              <a:rPr lang="sv-SE" dirty="0" err="1" smtClean="0"/>
              <a:t>complexity</a:t>
            </a:r>
            <a:r>
              <a:rPr lang="sv-SE" dirty="0" smtClean="0"/>
              <a:t> for </a:t>
            </a:r>
            <a:r>
              <a:rPr lang="sv-SE" dirty="0" err="1" smtClean="0"/>
              <a:t>each</a:t>
            </a:r>
            <a:r>
              <a:rPr lang="sv-SE" dirty="0" smtClean="0"/>
              <a:t> gene</a:t>
            </a:r>
          </a:p>
          <a:p>
            <a:pPr marL="0" indent="0">
              <a:buNone/>
            </a:pPr>
            <a:endParaRPr lang="sv-SE" dirty="0" smtClean="0"/>
          </a:p>
          <a:p>
            <a:pPr marL="0" indent="0">
              <a:buNone/>
            </a:pPr>
            <a:endParaRPr lang="sv-SE" dirty="0"/>
          </a:p>
          <a:p>
            <a:pPr marL="0" indent="0">
              <a:buNone/>
            </a:pPr>
            <a:endParaRPr lang="sv-SE" dirty="0"/>
          </a:p>
        </p:txBody>
      </p:sp>
      <mc:AlternateContent xmlns:mc="http://schemas.openxmlformats.org/markup-compatibility/2006">
        <mc:Choice xmlns="" xmlns:a14="http://schemas.microsoft.com/office/drawing/2010/main" Requires="a14">
          <p:sp>
            <p:nvSpPr>
              <p:cNvPr id="4" name="Rektangel 3"/>
              <p:cNvSpPr/>
              <p:nvPr/>
            </p:nvSpPr>
            <p:spPr>
              <a:xfrm>
                <a:off x="683568" y="2924944"/>
                <a:ext cx="7776864" cy="824456"/>
              </a:xfrm>
              <a:prstGeom prst="rect">
                <a:avLst/>
              </a:prstGeom>
            </p:spPr>
            <p:txBody>
              <a:bodyPr wrap="square">
                <a:spAutoFit/>
              </a:bodyPr>
              <a:lstStyle/>
              <a:p>
                <a14:m>
                  <m:oMath xmlns:m="http://schemas.openxmlformats.org/officeDocument/2006/math">
                    <m:func>
                      <m:funcPr>
                        <m:ctrlPr>
                          <a:rPr lang="sv-SE" i="1" smtClean="0">
                            <a:latin typeface="Cambria Math"/>
                          </a:rPr>
                        </m:ctrlPr>
                      </m:funcPr>
                      <m:fName>
                        <m:limLow>
                          <m:limLowPr>
                            <m:ctrlPr>
                              <a:rPr lang="sv-SE" i="1" smtClean="0">
                                <a:latin typeface="Cambria Math"/>
                              </a:rPr>
                            </m:ctrlPr>
                          </m:limLowPr>
                          <m:e>
                            <m:r>
                              <m:rPr>
                                <m:sty m:val="p"/>
                              </m:rPr>
                              <a:rPr lang="sv-SE" b="0" i="0" smtClean="0">
                                <a:latin typeface="Cambria Math"/>
                              </a:rPr>
                              <m:t>min</m:t>
                            </m:r>
                          </m:e>
                          <m:lim>
                            <m:sSub>
                              <m:sSubPr>
                                <m:ctrlPr>
                                  <a:rPr lang="sv-SE" b="0" i="1" smtClean="0">
                                    <a:latin typeface="Cambria Math"/>
                                  </a:rPr>
                                </m:ctrlPr>
                              </m:sSubPr>
                              <m:e>
                                <m:r>
                                  <a:rPr lang="sv-SE" b="0" i="1" smtClean="0">
                                    <a:latin typeface="Cambria Math"/>
                                  </a:rPr>
                                  <m:t>𝑏</m:t>
                                </m:r>
                              </m:e>
                              <m:sub>
                                <m:r>
                                  <a:rPr lang="sv-SE" b="0" i="1" smtClean="0">
                                    <a:latin typeface="Cambria Math"/>
                                  </a:rPr>
                                  <m:t>𝑖</m:t>
                                </m:r>
                              </m:sub>
                            </m:sSub>
                          </m:lim>
                        </m:limLow>
                      </m:fName>
                      <m:e>
                        <m:limUpp>
                          <m:limUppPr>
                            <m:ctrlPr>
                              <a:rPr lang="sv-SE" i="1" smtClean="0">
                                <a:latin typeface="Cambria Math"/>
                              </a:rPr>
                            </m:ctrlPr>
                          </m:limUppPr>
                          <m:e>
                            <m:groupChr>
                              <m:groupChrPr>
                                <m:chr m:val="⏞"/>
                                <m:pos m:val="top"/>
                                <m:vertJc m:val="bot"/>
                                <m:ctrlPr>
                                  <a:rPr lang="sv-SE" i="1" smtClean="0">
                                    <a:latin typeface="Cambria Math"/>
                                  </a:rPr>
                                </m:ctrlPr>
                              </m:groupChrPr>
                              <m:e>
                                <m:nary>
                                  <m:naryPr>
                                    <m:chr m:val="∑"/>
                                    <m:ctrlPr>
                                      <a:rPr lang="sv-SE" i="1" smtClean="0">
                                        <a:latin typeface="Cambria Math"/>
                                      </a:rPr>
                                    </m:ctrlPr>
                                  </m:naryPr>
                                  <m:sub>
                                    <m:r>
                                      <m:rPr>
                                        <m:brk m:alnAt="23"/>
                                      </m:rPr>
                                      <a:rPr lang="sv-SE" b="0" i="1" smtClean="0">
                                        <a:latin typeface="Cambria Math"/>
                                      </a:rPr>
                                      <m:t>𝑘</m:t>
                                    </m:r>
                                    <m:r>
                                      <a:rPr lang="sv-SE" b="0" i="1" smtClean="0">
                                        <a:latin typeface="Cambria Math"/>
                                      </a:rPr>
                                      <m:t>=1</m:t>
                                    </m:r>
                                  </m:sub>
                                  <m:sup>
                                    <m:r>
                                      <a:rPr lang="sv-SE" b="0" i="1" smtClean="0">
                                        <a:latin typeface="Cambria Math"/>
                                      </a:rPr>
                                      <m:t>𝐾</m:t>
                                    </m:r>
                                  </m:sup>
                                  <m:e>
                                    <m:d>
                                      <m:dPr>
                                        <m:ctrlPr>
                                          <a:rPr lang="sv-SE" i="1" smtClean="0">
                                            <a:latin typeface="Cambria Math"/>
                                          </a:rPr>
                                        </m:ctrlPr>
                                      </m:dPr>
                                      <m:e>
                                        <m:acc>
                                          <m:accPr>
                                            <m:chr m:val="̇"/>
                                            <m:ctrlPr>
                                              <a:rPr lang="sv-SE" i="1" smtClean="0">
                                                <a:latin typeface="Cambria Math"/>
                                              </a:rPr>
                                            </m:ctrlPr>
                                          </m:accPr>
                                          <m:e>
                                            <m:r>
                                              <a:rPr lang="sv-SE" b="0" i="1" smtClean="0">
                                                <a:latin typeface="Cambria Math"/>
                                              </a:rPr>
                                              <m:t>𝑥</m:t>
                                            </m:r>
                                          </m:e>
                                        </m:acc>
                                        <m:d>
                                          <m:dPr>
                                            <m:ctrlPr>
                                              <a:rPr lang="sv-SE" b="0" i="1" smtClean="0">
                                                <a:latin typeface="Cambria Math"/>
                                              </a:rPr>
                                            </m:ctrlPr>
                                          </m:dPr>
                                          <m:e>
                                            <m:sSub>
                                              <m:sSubPr>
                                                <m:ctrlPr>
                                                  <a:rPr lang="sv-SE" b="0" i="1" smtClean="0">
                                                    <a:latin typeface="Cambria Math"/>
                                                  </a:rPr>
                                                </m:ctrlPr>
                                              </m:sSubPr>
                                              <m:e>
                                                <m:r>
                                                  <a:rPr lang="sv-SE" b="0" i="1" smtClean="0">
                                                    <a:latin typeface="Cambria Math"/>
                                                  </a:rPr>
                                                  <m:t>𝑡</m:t>
                                                </m:r>
                                              </m:e>
                                              <m:sub>
                                                <m:r>
                                                  <a:rPr lang="sv-SE" b="0" i="1" smtClean="0">
                                                    <a:latin typeface="Cambria Math"/>
                                                  </a:rPr>
                                                  <m:t>𝑘</m:t>
                                                </m:r>
                                              </m:sub>
                                            </m:sSub>
                                          </m:e>
                                        </m:d>
                                        <m:r>
                                          <a:rPr lang="sv-SE" b="0" i="1" smtClean="0">
                                            <a:latin typeface="Cambria Math"/>
                                          </a:rPr>
                                          <m:t>−</m:t>
                                        </m:r>
                                        <m:sSup>
                                          <m:sSupPr>
                                            <m:ctrlPr>
                                              <a:rPr lang="sv-SE" b="0" i="1" smtClean="0">
                                                <a:latin typeface="Cambria Math"/>
                                              </a:rPr>
                                            </m:ctrlPr>
                                          </m:sSupPr>
                                          <m:e>
                                            <m:d>
                                              <m:dPr>
                                                <m:ctrlPr>
                                                  <a:rPr lang="sv-SE" b="0" i="1" smtClean="0">
                                                    <a:latin typeface="Cambria Math"/>
                                                  </a:rPr>
                                                </m:ctrlPr>
                                              </m:dPr>
                                              <m:e>
                                                <m:r>
                                                  <a:rPr lang="sv-SE" b="0" i="1" smtClean="0">
                                                    <a:latin typeface="Cambria Math"/>
                                                  </a:rPr>
                                                  <m:t>𝑎</m:t>
                                                </m:r>
                                                <m:r>
                                                  <a:rPr lang="sv-SE" b="0" i="1" smtClean="0">
                                                    <a:latin typeface="Cambria Math"/>
                                                  </a:rPr>
                                                  <m:t>+ </m:t>
                                                </m:r>
                                                <m:nary>
                                                  <m:naryPr>
                                                    <m:chr m:val="∑"/>
                                                    <m:ctrlPr>
                                                      <a:rPr lang="sv-SE" b="0" i="1" smtClean="0">
                                                        <a:latin typeface="Cambria Math"/>
                                                      </a:rPr>
                                                    </m:ctrlPr>
                                                  </m:naryPr>
                                                  <m:sub>
                                                    <m:r>
                                                      <m:rPr>
                                                        <m:brk m:alnAt="23"/>
                                                      </m:rPr>
                                                      <a:rPr lang="sv-SE" b="0" i="1" smtClean="0">
                                                        <a:latin typeface="Cambria Math"/>
                                                      </a:rPr>
                                                      <m:t>𝑗</m:t>
                                                    </m:r>
                                                    <m:r>
                                                      <a:rPr lang="sv-SE" b="0" i="1" smtClean="0">
                                                        <a:latin typeface="Cambria Math"/>
                                                      </a:rPr>
                                                      <m:t>=1</m:t>
                                                    </m:r>
                                                  </m:sub>
                                                  <m:sup>
                                                    <m:r>
                                                      <a:rPr lang="sv-SE" b="0" i="1" smtClean="0">
                                                        <a:latin typeface="Cambria Math"/>
                                                      </a:rPr>
                                                      <m:t>𝑁</m:t>
                                                    </m:r>
                                                  </m:sup>
                                                  <m:e>
                                                    <m:sSub>
                                                      <m:sSubPr>
                                                        <m:ctrlPr>
                                                          <a:rPr lang="sv-SE" b="0" i="1" smtClean="0">
                                                            <a:latin typeface="Cambria Math"/>
                                                          </a:rPr>
                                                        </m:ctrlPr>
                                                      </m:sSubPr>
                                                      <m:e>
                                                        <m:r>
                                                          <a:rPr lang="sv-SE" b="0" i="1" smtClean="0">
                                                            <a:latin typeface="Cambria Math"/>
                                                          </a:rPr>
                                                          <m:t>𝑏</m:t>
                                                        </m:r>
                                                      </m:e>
                                                      <m:sub>
                                                        <m:r>
                                                          <a:rPr lang="sv-SE" b="0" i="1" smtClean="0">
                                                            <a:latin typeface="Cambria Math"/>
                                                          </a:rPr>
                                                          <m:t>𝑗</m:t>
                                                        </m:r>
                                                      </m:sub>
                                                    </m:sSub>
                                                    <m:sSub>
                                                      <m:sSubPr>
                                                        <m:ctrlPr>
                                                          <a:rPr lang="sv-SE" b="0" i="1" smtClean="0">
                                                            <a:latin typeface="Cambria Math"/>
                                                          </a:rPr>
                                                        </m:ctrlPr>
                                                      </m:sSubPr>
                                                      <m:e>
                                                        <m:r>
                                                          <a:rPr lang="sv-SE" b="0" i="1" smtClean="0">
                                                            <a:latin typeface="Cambria Math"/>
                                                          </a:rPr>
                                                          <m:t>𝑥</m:t>
                                                        </m:r>
                                                      </m:e>
                                                      <m:sub>
                                                        <m:r>
                                                          <a:rPr lang="sv-SE" b="0" i="1" smtClean="0">
                                                            <a:latin typeface="Cambria Math"/>
                                                          </a:rPr>
                                                          <m:t>𝑗</m:t>
                                                        </m:r>
                                                      </m:sub>
                                                    </m:sSub>
                                                    <m:d>
                                                      <m:dPr>
                                                        <m:ctrlPr>
                                                          <a:rPr lang="sv-SE" b="0" i="1" smtClean="0">
                                                            <a:latin typeface="Cambria Math"/>
                                                          </a:rPr>
                                                        </m:ctrlPr>
                                                      </m:dPr>
                                                      <m:e>
                                                        <m:sSub>
                                                          <m:sSubPr>
                                                            <m:ctrlPr>
                                                              <a:rPr lang="sv-SE" b="0" i="1" smtClean="0">
                                                                <a:latin typeface="Cambria Math"/>
                                                              </a:rPr>
                                                            </m:ctrlPr>
                                                          </m:sSubPr>
                                                          <m:e>
                                                            <m:r>
                                                              <a:rPr lang="sv-SE" b="0" i="1" smtClean="0">
                                                                <a:latin typeface="Cambria Math"/>
                                                              </a:rPr>
                                                              <m:t>𝑡</m:t>
                                                            </m:r>
                                                          </m:e>
                                                          <m:sub>
                                                            <m:r>
                                                              <a:rPr lang="sv-SE" b="0" i="1" smtClean="0">
                                                                <a:latin typeface="Cambria Math"/>
                                                              </a:rPr>
                                                              <m:t>𝑘</m:t>
                                                            </m:r>
                                                          </m:sub>
                                                        </m:sSub>
                                                      </m:e>
                                                    </m:d>
                                                  </m:e>
                                                </m:nary>
                                              </m:e>
                                            </m:d>
                                          </m:e>
                                          <m:sup>
                                            <m:r>
                                              <a:rPr lang="sv-SE" b="0" i="1" smtClean="0">
                                                <a:latin typeface="Cambria Math"/>
                                              </a:rPr>
                                              <m:t>2</m:t>
                                            </m:r>
                                          </m:sup>
                                        </m:sSup>
                                      </m:e>
                                    </m:d>
                                  </m:e>
                                </m:nary>
                              </m:e>
                            </m:groupChr>
                          </m:e>
                          <m:lim>
                            <m:r>
                              <a:rPr lang="sv-SE" b="0" i="1" smtClean="0">
                                <a:latin typeface="Cambria Math"/>
                              </a:rPr>
                              <m:t>𝐹𝑖𝑡</m:t>
                            </m:r>
                            <m:r>
                              <a:rPr lang="sv-SE" b="0" i="1" smtClean="0">
                                <a:latin typeface="Cambria Math"/>
                              </a:rPr>
                              <m:t>  </m:t>
                            </m:r>
                            <m:r>
                              <a:rPr lang="sv-SE" b="0" i="1" smtClean="0">
                                <a:latin typeface="Cambria Math"/>
                              </a:rPr>
                              <m:t>𝑡𝑜</m:t>
                            </m:r>
                            <m:r>
                              <a:rPr lang="sv-SE" b="0" i="1" smtClean="0">
                                <a:latin typeface="Cambria Math"/>
                              </a:rPr>
                              <m:t> </m:t>
                            </m:r>
                            <m:r>
                              <a:rPr lang="sv-SE" b="0" i="1" smtClean="0">
                                <a:latin typeface="Cambria Math"/>
                              </a:rPr>
                              <m:t>𝑚𝑖𝑐𝑟𝑜𝑎𝑟𝑟𝑎𝑦</m:t>
                            </m:r>
                            <m:r>
                              <a:rPr lang="sv-SE" b="0" i="1" smtClean="0">
                                <a:latin typeface="Cambria Math"/>
                              </a:rPr>
                              <m:t> </m:t>
                            </m:r>
                            <m:r>
                              <a:rPr lang="sv-SE" b="0" i="1" smtClean="0">
                                <a:latin typeface="Cambria Math"/>
                              </a:rPr>
                              <m:t>𝑑𝑎𝑡𝑎</m:t>
                            </m:r>
                          </m:lim>
                        </m:limUpp>
                        <m:r>
                          <a:rPr lang="sv-SE" b="0" i="1" smtClean="0">
                            <a:latin typeface="Cambria Math"/>
                          </a:rPr>
                          <m:t> + </m:t>
                        </m:r>
                        <m:limUpp>
                          <m:limUppPr>
                            <m:ctrlPr>
                              <a:rPr lang="sv-SE" b="0" i="1" smtClean="0">
                                <a:latin typeface="Cambria Math"/>
                              </a:rPr>
                            </m:ctrlPr>
                          </m:limUppPr>
                          <m:e>
                            <m:groupChr>
                              <m:groupChrPr>
                                <m:chr m:val="⏞"/>
                                <m:pos m:val="top"/>
                                <m:vertJc m:val="bot"/>
                                <m:ctrlPr>
                                  <a:rPr lang="sv-SE" b="0" i="1" smtClean="0">
                                    <a:latin typeface="Cambria Math"/>
                                  </a:rPr>
                                </m:ctrlPr>
                              </m:groupChrPr>
                              <m:e>
                                <m:r>
                                  <m:rPr>
                                    <m:brk m:alnAt="23"/>
                                  </m:rPr>
                                  <a:rPr lang="sv-SE" b="0" i="1" smtClean="0">
                                    <a:latin typeface="Cambria Math"/>
                                  </a:rPr>
                                  <m:t>𝜆</m:t>
                                </m:r>
                                <m:nary>
                                  <m:naryPr>
                                    <m:chr m:val="∑"/>
                                    <m:ctrlPr>
                                      <a:rPr lang="sv-SE" b="0" i="1" smtClean="0">
                                        <a:latin typeface="Cambria Math"/>
                                      </a:rPr>
                                    </m:ctrlPr>
                                  </m:naryPr>
                                  <m:sub>
                                    <m:r>
                                      <m:rPr>
                                        <m:brk m:alnAt="23"/>
                                      </m:rPr>
                                      <a:rPr lang="sv-SE" b="0" i="1" smtClean="0">
                                        <a:latin typeface="Cambria Math"/>
                                      </a:rPr>
                                      <m:t>𝑗</m:t>
                                    </m:r>
                                    <m:r>
                                      <a:rPr lang="sv-SE" b="0" i="1" smtClean="0">
                                        <a:latin typeface="Cambria Math"/>
                                      </a:rPr>
                                      <m:t>=1</m:t>
                                    </m:r>
                                  </m:sub>
                                  <m:sup>
                                    <m:r>
                                      <a:rPr lang="sv-SE" b="0" i="1" smtClean="0">
                                        <a:latin typeface="Cambria Math"/>
                                      </a:rPr>
                                      <m:t>𝑁</m:t>
                                    </m:r>
                                  </m:sup>
                                  <m:e>
                                    <m:sSub>
                                      <m:sSubPr>
                                        <m:ctrlPr>
                                          <a:rPr lang="sv-SE" b="0" i="1" smtClean="0">
                                            <a:latin typeface="Cambria Math"/>
                                          </a:rPr>
                                        </m:ctrlPr>
                                      </m:sSubPr>
                                      <m:e>
                                        <m:r>
                                          <a:rPr lang="sv-SE" b="0" i="1" smtClean="0">
                                            <a:latin typeface="Cambria Math"/>
                                          </a:rPr>
                                          <m:t>𝑃</m:t>
                                        </m:r>
                                      </m:e>
                                      <m:sub>
                                        <m:r>
                                          <a:rPr lang="sv-SE" b="0" i="1" smtClean="0">
                                            <a:latin typeface="Cambria Math"/>
                                          </a:rPr>
                                          <m:t>𝑗</m:t>
                                        </m:r>
                                      </m:sub>
                                    </m:sSub>
                                    <m:d>
                                      <m:dPr>
                                        <m:ctrlPr>
                                          <a:rPr lang="sv-SE" b="0" i="1" smtClean="0">
                                            <a:latin typeface="Cambria Math"/>
                                          </a:rPr>
                                        </m:ctrlPr>
                                      </m:dPr>
                                      <m:e>
                                        <m:r>
                                          <a:rPr lang="sv-SE" b="0" i="1" smtClean="0">
                                            <a:latin typeface="Cambria Math"/>
                                          </a:rPr>
                                          <m:t>𝛼</m:t>
                                        </m:r>
                                        <m:sSub>
                                          <m:sSubPr>
                                            <m:ctrlPr>
                                              <a:rPr lang="sv-SE" b="0" i="1" smtClean="0">
                                                <a:latin typeface="Cambria Math"/>
                                              </a:rPr>
                                            </m:ctrlPr>
                                          </m:sSubPr>
                                          <m:e>
                                            <m:r>
                                              <a:rPr lang="sv-SE" b="0" i="1" smtClean="0">
                                                <a:latin typeface="Cambria Math"/>
                                              </a:rPr>
                                              <m:t>𝑏</m:t>
                                            </m:r>
                                          </m:e>
                                          <m:sub>
                                            <m:r>
                                              <a:rPr lang="sv-SE" b="0" i="1" smtClean="0">
                                                <a:latin typeface="Cambria Math"/>
                                              </a:rPr>
                                              <m:t>𝑗</m:t>
                                            </m:r>
                                          </m:sub>
                                        </m:sSub>
                                        <m:r>
                                          <a:rPr lang="sv-SE" b="0" i="1" smtClean="0">
                                            <a:latin typeface="Cambria Math"/>
                                          </a:rPr>
                                          <m:t>+</m:t>
                                        </m:r>
                                        <m:r>
                                          <a:rPr lang="sv-SE" b="0" i="1" smtClean="0">
                                            <a:latin typeface="Cambria Math"/>
                                          </a:rPr>
                                          <m:t>𝛽</m:t>
                                        </m:r>
                                        <m:sSubSup>
                                          <m:sSubSupPr>
                                            <m:ctrlPr>
                                              <a:rPr lang="sv-SE" b="0" i="1" smtClean="0">
                                                <a:latin typeface="Cambria Math"/>
                                              </a:rPr>
                                            </m:ctrlPr>
                                          </m:sSubSupPr>
                                          <m:e>
                                            <m:r>
                                              <a:rPr lang="sv-SE" b="0" i="1" smtClean="0">
                                                <a:latin typeface="Cambria Math"/>
                                              </a:rPr>
                                              <m:t>𝑏</m:t>
                                            </m:r>
                                          </m:e>
                                          <m:sub>
                                            <m:r>
                                              <a:rPr lang="sv-SE" b="0" i="1" smtClean="0">
                                                <a:latin typeface="Cambria Math"/>
                                              </a:rPr>
                                              <m:t>𝑗</m:t>
                                            </m:r>
                                          </m:sub>
                                          <m:sup>
                                            <m:r>
                                              <a:rPr lang="sv-SE" b="0" i="1" smtClean="0">
                                                <a:latin typeface="Cambria Math"/>
                                              </a:rPr>
                                              <m:t>2</m:t>
                                            </m:r>
                                          </m:sup>
                                        </m:sSubSup>
                                      </m:e>
                                    </m:d>
                                  </m:e>
                                </m:nary>
                              </m:e>
                            </m:groupChr>
                          </m:e>
                          <m:lim>
                            <m:r>
                              <a:rPr lang="sv-SE" b="0" i="1" smtClean="0">
                                <a:latin typeface="Cambria Math"/>
                              </a:rPr>
                              <m:t>𝑀𝑜𝑑𝑒𝑙</m:t>
                            </m:r>
                            <m:r>
                              <a:rPr lang="sv-SE" b="0" i="1" smtClean="0">
                                <a:latin typeface="Cambria Math"/>
                              </a:rPr>
                              <m:t> </m:t>
                            </m:r>
                            <m:r>
                              <a:rPr lang="sv-SE" b="0" i="1" smtClean="0">
                                <a:latin typeface="Cambria Math"/>
                              </a:rPr>
                              <m:t>𝑐𝑜𝑚𝑝𝑙𝑒𝑥𝑖𝑡𝑦</m:t>
                            </m:r>
                          </m:lim>
                        </m:limUpp>
                        <m:r>
                          <a:rPr lang="sv-SE" b="0" i="1" smtClean="0">
                            <a:latin typeface="Cambria Math"/>
                          </a:rPr>
                          <m:t> </m:t>
                        </m:r>
                      </m:e>
                    </m:func>
                  </m:oMath>
                </a14:m>
                <a:r>
                  <a:rPr lang="sv-SE" dirty="0" smtClean="0"/>
                  <a:t> </a:t>
                </a:r>
                <a:endParaRPr lang="sv-SE" dirty="0"/>
              </a:p>
            </p:txBody>
          </p:sp>
        </mc:Choice>
        <mc:Fallback>
          <p:sp>
            <p:nvSpPr>
              <p:cNvPr id="4" name="Rektangel 3"/>
              <p:cNvSpPr>
                <a:spLocks noRot="1" noChangeAspect="1" noMove="1" noResize="1" noEditPoints="1" noAdjustHandles="1" noChangeArrowheads="1" noChangeShapeType="1" noTextEdit="1"/>
              </p:cNvSpPr>
              <p:nvPr/>
            </p:nvSpPr>
            <p:spPr>
              <a:xfrm>
                <a:off x="683568" y="2924944"/>
                <a:ext cx="7776864" cy="824456"/>
              </a:xfrm>
              <a:prstGeom prst="rect">
                <a:avLst/>
              </a:prstGeom>
              <a:blipFill rotWithShape="1">
                <a:blip r:embed="rId3"/>
                <a:stretch>
                  <a:fillRect/>
                </a:stretch>
              </a:blipFill>
            </p:spPr>
            <p:txBody>
              <a:bodyPr/>
              <a:lstStyle/>
              <a:p>
                <a:r>
                  <a:rPr lang="sv-SE">
                    <a:noFill/>
                  </a:rPr>
                  <a:t> </a:t>
                </a:r>
              </a:p>
            </p:txBody>
          </p:sp>
        </mc:Fallback>
      </mc:AlternateContent>
      <p:sp>
        <p:nvSpPr>
          <p:cNvPr id="14" name="Platshållare för innehåll 2"/>
          <p:cNvSpPr txBox="1">
            <a:spLocks/>
          </p:cNvSpPr>
          <p:nvPr/>
        </p:nvSpPr>
        <p:spPr>
          <a:xfrm>
            <a:off x="179512" y="4365104"/>
            <a:ext cx="8784976" cy="201691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dirty="0" err="1" smtClean="0"/>
              <a:t>Advantages</a:t>
            </a:r>
            <a:r>
              <a:rPr lang="sv-SE" dirty="0" smtClean="0"/>
              <a:t>:</a:t>
            </a:r>
          </a:p>
          <a:p>
            <a:pPr lvl="1"/>
            <a:r>
              <a:rPr lang="sv-SE" dirty="0" err="1" smtClean="0"/>
              <a:t>Computationally</a:t>
            </a:r>
            <a:r>
              <a:rPr lang="sv-SE" dirty="0" smtClean="0"/>
              <a:t> </a:t>
            </a:r>
            <a:r>
              <a:rPr lang="sv-SE" dirty="0" err="1" smtClean="0"/>
              <a:t>tractable</a:t>
            </a:r>
            <a:r>
              <a:rPr lang="sv-SE" dirty="0" smtClean="0"/>
              <a:t> on a </a:t>
            </a:r>
            <a:r>
              <a:rPr lang="sv-SE" dirty="0" err="1" smtClean="0"/>
              <a:t>genome-wide</a:t>
            </a:r>
            <a:r>
              <a:rPr lang="sv-SE" dirty="0" smtClean="0"/>
              <a:t> </a:t>
            </a:r>
            <a:r>
              <a:rPr lang="sv-SE" dirty="0" err="1" smtClean="0"/>
              <a:t>scale</a:t>
            </a:r>
            <a:r>
              <a:rPr lang="sv-SE" dirty="0" smtClean="0"/>
              <a:t> (</a:t>
            </a:r>
            <a:r>
              <a:rPr lang="sv-SE" dirty="0" err="1" smtClean="0"/>
              <a:t>Zou</a:t>
            </a:r>
            <a:r>
              <a:rPr lang="sv-SE" dirty="0" smtClean="0"/>
              <a:t>, </a:t>
            </a:r>
            <a:r>
              <a:rPr lang="sv-SE" dirty="0" err="1" smtClean="0"/>
              <a:t>Hastie</a:t>
            </a:r>
            <a:r>
              <a:rPr lang="sv-SE" dirty="0" smtClean="0"/>
              <a:t>, </a:t>
            </a:r>
            <a:r>
              <a:rPr lang="sv-SE" dirty="0" err="1" smtClean="0"/>
              <a:t>Tibshirani</a:t>
            </a:r>
            <a:r>
              <a:rPr lang="sv-SE" dirty="0" smtClean="0"/>
              <a:t>)</a:t>
            </a:r>
            <a:endParaRPr lang="sv-SE" dirty="0"/>
          </a:p>
          <a:p>
            <a:pPr lvl="1"/>
            <a:r>
              <a:rPr lang="sv-SE" dirty="0" err="1" smtClean="0"/>
              <a:t>Can</a:t>
            </a:r>
            <a:r>
              <a:rPr lang="sv-SE" dirty="0" smtClean="0"/>
              <a:t> </a:t>
            </a:r>
            <a:r>
              <a:rPr lang="sv-SE" dirty="0" err="1" smtClean="0"/>
              <a:t>include</a:t>
            </a:r>
            <a:r>
              <a:rPr lang="sv-SE" dirty="0" smtClean="0"/>
              <a:t> </a:t>
            </a:r>
            <a:r>
              <a:rPr lang="sv-SE" dirty="0" err="1" smtClean="0"/>
              <a:t>multiple</a:t>
            </a:r>
            <a:r>
              <a:rPr lang="sv-SE" dirty="0" smtClean="0"/>
              <a:t> data </a:t>
            </a:r>
            <a:r>
              <a:rPr lang="sv-SE" dirty="0" err="1" smtClean="0"/>
              <a:t>sources</a:t>
            </a:r>
            <a:r>
              <a:rPr lang="sv-SE" dirty="0"/>
              <a:t> </a:t>
            </a:r>
            <a:r>
              <a:rPr lang="sv-SE" dirty="0" err="1" smtClean="0"/>
              <a:t>softly</a:t>
            </a:r>
            <a:r>
              <a:rPr lang="sv-SE" dirty="0" smtClean="0"/>
              <a:t> and </a:t>
            </a:r>
            <a:r>
              <a:rPr lang="sv-SE" dirty="0" err="1" smtClean="0"/>
              <a:t>predict</a:t>
            </a:r>
            <a:r>
              <a:rPr lang="sv-SE" dirty="0" smtClean="0"/>
              <a:t> new experiments </a:t>
            </a:r>
            <a:r>
              <a:rPr lang="sv-SE" dirty="0" err="1" smtClean="0"/>
              <a:t>competitive</a:t>
            </a:r>
            <a:r>
              <a:rPr lang="sv-SE" dirty="0" smtClean="0"/>
              <a:t> (</a:t>
            </a:r>
            <a:r>
              <a:rPr lang="sv-SE" dirty="0" err="1" smtClean="0"/>
              <a:t>e.g</a:t>
            </a:r>
            <a:r>
              <a:rPr lang="sv-SE" dirty="0" smtClean="0"/>
              <a:t>. Gustafsson </a:t>
            </a:r>
            <a:r>
              <a:rPr lang="sv-SE" i="1" dirty="0" smtClean="0"/>
              <a:t>et al. </a:t>
            </a:r>
            <a:r>
              <a:rPr lang="sv-SE" dirty="0" err="1" smtClean="0"/>
              <a:t>PLoS</a:t>
            </a:r>
            <a:r>
              <a:rPr lang="sv-SE" dirty="0" smtClean="0"/>
              <a:t> ONE 2010) </a:t>
            </a:r>
            <a:endParaRPr lang="sv-SE" dirty="0"/>
          </a:p>
          <a:p>
            <a:pPr lvl="1"/>
            <a:r>
              <a:rPr lang="sv-SE" dirty="0" err="1" smtClean="0"/>
              <a:t>Can</a:t>
            </a:r>
            <a:r>
              <a:rPr lang="sv-SE" dirty="0" smtClean="0"/>
              <a:t> </a:t>
            </a:r>
            <a:r>
              <a:rPr lang="sv-SE" dirty="0" err="1" smtClean="0"/>
              <a:t>identify</a:t>
            </a:r>
            <a:r>
              <a:rPr lang="sv-SE" dirty="0" smtClean="0"/>
              <a:t> relevant </a:t>
            </a:r>
            <a:r>
              <a:rPr lang="sv-SE" dirty="0" err="1" smtClean="0"/>
              <a:t>hubs</a:t>
            </a:r>
            <a:r>
              <a:rPr lang="sv-SE" dirty="0" smtClean="0"/>
              <a:t> and </a:t>
            </a:r>
            <a:r>
              <a:rPr lang="sv-SE" dirty="0" err="1" smtClean="0"/>
              <a:t>modules</a:t>
            </a:r>
            <a:r>
              <a:rPr lang="sv-SE" dirty="0" smtClean="0"/>
              <a:t> (</a:t>
            </a:r>
            <a:r>
              <a:rPr lang="sv-SE" dirty="0" err="1" smtClean="0"/>
              <a:t>e.g</a:t>
            </a:r>
            <a:r>
              <a:rPr lang="sv-SE" dirty="0" smtClean="0"/>
              <a:t>. Gustafsson </a:t>
            </a:r>
            <a:r>
              <a:rPr lang="sv-SE" i="1" dirty="0" smtClean="0"/>
              <a:t>et al.</a:t>
            </a:r>
            <a:r>
              <a:rPr lang="sv-SE" dirty="0" smtClean="0"/>
              <a:t> in IEEE 2005, IET systems </a:t>
            </a:r>
            <a:r>
              <a:rPr lang="sv-SE" dirty="0" err="1" smtClean="0"/>
              <a:t>biology</a:t>
            </a:r>
            <a:r>
              <a:rPr lang="sv-SE" dirty="0" smtClean="0"/>
              <a:t> 2008 , ANYAS 2009)</a:t>
            </a:r>
          </a:p>
          <a:p>
            <a:endParaRPr lang="sv-SE" dirty="0"/>
          </a:p>
        </p:txBody>
      </p:sp>
    </p:spTree>
    <p:extLst>
      <p:ext uri="{BB962C8B-B14F-4D97-AF65-F5344CB8AC3E}">
        <p14:creationId xmlns="" xmlns:p14="http://schemas.microsoft.com/office/powerpoint/2010/main" val="2881576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4294967295"/>
          </p:nvPr>
        </p:nvSpPr>
        <p:spPr>
          <a:xfrm>
            <a:off x="6553200" y="6356350"/>
            <a:ext cx="2133600" cy="365125"/>
          </a:xfrm>
          <a:prstGeom prst="rect">
            <a:avLst/>
          </a:prstGeom>
        </p:spPr>
        <p:txBody>
          <a:bodyPr/>
          <a:lstStyle/>
          <a:p>
            <a:fld id="{765795E0-07E7-42BE-93B3-2E89675223BE}" type="slidenum">
              <a:rPr lang="sv-SE" smtClean="0"/>
              <a:pPr/>
              <a:t>29</a:t>
            </a:fld>
            <a:endParaRPr lang="sv-SE"/>
          </a:p>
        </p:txBody>
      </p:sp>
      <p:pic>
        <p:nvPicPr>
          <p:cNvPr id="5" name="Bildobjekt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55576" y="1412776"/>
            <a:ext cx="7694892" cy="374441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 name="Rubrik 1"/>
          <p:cNvSpPr>
            <a:spLocks noGrp="1"/>
          </p:cNvSpPr>
          <p:nvPr>
            <p:ph type="title"/>
          </p:nvPr>
        </p:nvSpPr>
        <p:spPr>
          <a:xfrm>
            <a:off x="867647" y="116632"/>
            <a:ext cx="6696744" cy="936104"/>
          </a:xfrm>
        </p:spPr>
        <p:txBody>
          <a:bodyPr/>
          <a:lstStyle/>
          <a:p>
            <a:r>
              <a:rPr lang="sv-SE" dirty="0" err="1" smtClean="0"/>
              <a:t>Method</a:t>
            </a:r>
            <a:r>
              <a:rPr lang="sv-SE" dirty="0" smtClean="0"/>
              <a:t> </a:t>
            </a:r>
            <a:r>
              <a:rPr lang="sv-SE" dirty="0" err="1" smtClean="0"/>
              <a:t>outline</a:t>
            </a:r>
            <a:endParaRPr lang="sv-SE" dirty="0"/>
          </a:p>
        </p:txBody>
      </p:sp>
      <p:sp>
        <p:nvSpPr>
          <p:cNvPr id="6" name="Platshållare för innehåll 5"/>
          <p:cNvSpPr>
            <a:spLocks noGrp="1"/>
          </p:cNvSpPr>
          <p:nvPr>
            <p:ph idx="1"/>
          </p:nvPr>
        </p:nvSpPr>
        <p:spPr>
          <a:xfrm>
            <a:off x="457200" y="5229200"/>
            <a:ext cx="8229600" cy="896963"/>
          </a:xfrm>
        </p:spPr>
        <p:txBody>
          <a:bodyPr/>
          <a:lstStyle/>
          <a:p>
            <a:endParaRPr lang="sv-SE" dirty="0"/>
          </a:p>
        </p:txBody>
      </p:sp>
    </p:spTree>
    <p:extLst>
      <p:ext uri="{BB962C8B-B14F-4D97-AF65-F5344CB8AC3E}">
        <p14:creationId xmlns="" xmlns:p14="http://schemas.microsoft.com/office/powerpoint/2010/main" val="1595392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p:cNvSpPr>
            <a:spLocks noGrp="1"/>
          </p:cNvSpPr>
          <p:nvPr>
            <p:ph type="dt" sz="quarter" idx="10"/>
          </p:nvPr>
        </p:nvSpPr>
        <p:spPr bwMode="auto">
          <a:noFill/>
          <a:ln>
            <a:miter lim="800000"/>
            <a:headEnd/>
            <a:tailEnd/>
          </a:ln>
        </p:spPr>
        <p:txBody>
          <a:bodyPr/>
          <a:lstStyle/>
          <a:p>
            <a:fld id="{92D4AE6F-AF26-4644-9087-B953B64D2D91}" type="datetime1">
              <a:rPr lang="en-GB" smtClean="0">
                <a:ea typeface="MS PGothic" pitchFamily="34" charset="-128"/>
              </a:rPr>
              <a:pPr/>
              <a:t>05/12/2011</a:t>
            </a:fld>
            <a:endParaRPr lang="en-US" smtClean="0">
              <a:ea typeface="MS PGothic" pitchFamily="34" charset="-128"/>
            </a:endParaRPr>
          </a:p>
        </p:txBody>
      </p:sp>
      <p:sp>
        <p:nvSpPr>
          <p:cNvPr id="32770" name="Rectangle 2"/>
          <p:cNvSpPr>
            <a:spLocks noGrp="1" noChangeArrowheads="1"/>
          </p:cNvSpPr>
          <p:nvPr>
            <p:ph type="title"/>
          </p:nvPr>
        </p:nvSpPr>
        <p:spPr/>
        <p:txBody>
          <a:bodyPr/>
          <a:lstStyle/>
          <a:p>
            <a:pPr eaLnBrk="1" hangingPunct="1">
              <a:defRPr/>
            </a:pPr>
            <a:r>
              <a:rPr lang="fr-BE" dirty="0" smtClean="0">
                <a:solidFill>
                  <a:schemeClr val="bg2">
                    <a:lumMod val="50000"/>
                  </a:schemeClr>
                </a:solidFill>
                <a:ea typeface="+mj-ea"/>
                <a:cs typeface="+mj-cs"/>
              </a:rPr>
              <a:t>Financial problem</a:t>
            </a:r>
            <a:endParaRPr lang="en-GB" dirty="0">
              <a:solidFill>
                <a:schemeClr val="bg2">
                  <a:lumMod val="50000"/>
                </a:schemeClr>
              </a:solidFill>
              <a:ea typeface="+mj-ea"/>
              <a:cs typeface="+mj-cs"/>
            </a:endParaRPr>
          </a:p>
        </p:txBody>
      </p:sp>
      <p:sp>
        <p:nvSpPr>
          <p:cNvPr id="18435" name="Rectangle 3"/>
          <p:cNvSpPr>
            <a:spLocks noGrp="1" noChangeArrowheads="1"/>
          </p:cNvSpPr>
          <p:nvPr>
            <p:ph type="body" idx="1"/>
          </p:nvPr>
        </p:nvSpPr>
        <p:spPr/>
        <p:txBody>
          <a:bodyPr/>
          <a:lstStyle/>
          <a:p>
            <a:pPr eaLnBrk="1" hangingPunct="1"/>
            <a:r>
              <a:rPr lang="en-US" smtClean="0">
                <a:cs typeface="Tahoma" pitchFamily="34" charset="0"/>
              </a:rPr>
              <a:t>Staggering costs for drug development</a:t>
            </a:r>
          </a:p>
          <a:p>
            <a:pPr eaLnBrk="1" hangingPunct="1"/>
            <a:r>
              <a:rPr lang="en-US" smtClean="0">
                <a:cs typeface="Tahoma" pitchFamily="34" charset="0"/>
              </a:rPr>
              <a:t>Identification of patients that do or do not respond will improve drug development</a:t>
            </a:r>
          </a:p>
          <a:p>
            <a:pPr eaLnBrk="1" hangingPunct="1">
              <a:buFont typeface="Arial" charset="0"/>
              <a:buNone/>
            </a:pPr>
            <a:endParaRPr lang="en-GB"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dirty="0" smtClean="0"/>
              <a:t>Proteomic detection of clinical markers</a:t>
            </a:r>
          </a:p>
        </p:txBody>
      </p:sp>
      <p:pic>
        <p:nvPicPr>
          <p:cNvPr id="44034" name="Bildobjekt 1"/>
          <p:cNvPicPr>
            <a:picLocks noGrp="1" noChangeAspect="1"/>
          </p:cNvPicPr>
          <p:nvPr>
            <p:ph idx="1"/>
          </p:nvPr>
        </p:nvPicPr>
        <p:blipFill>
          <a:blip r:embed="rId2"/>
          <a:srcRect t="76122"/>
          <a:stretch>
            <a:fillRect/>
          </a:stretch>
        </p:blipFill>
        <p:spPr>
          <a:xfrm>
            <a:off x="395536" y="4437112"/>
            <a:ext cx="4119646" cy="1442678"/>
          </a:xfrm>
          <a:noFill/>
        </p:spPr>
      </p:pic>
      <p:pic>
        <p:nvPicPr>
          <p:cNvPr id="4" name="Bildobjekt 1"/>
          <p:cNvPicPr>
            <a:picLocks noChangeAspect="1"/>
          </p:cNvPicPr>
          <p:nvPr/>
        </p:nvPicPr>
        <p:blipFill>
          <a:blip r:embed="rId2"/>
          <a:srcRect t="41043" b="25858"/>
          <a:stretch>
            <a:fillRect/>
          </a:stretch>
        </p:blipFill>
        <p:spPr bwMode="auto">
          <a:xfrm>
            <a:off x="4716016" y="3108104"/>
            <a:ext cx="3924436" cy="1905072"/>
          </a:xfrm>
          <a:prstGeom prst="rect">
            <a:avLst/>
          </a:prstGeom>
          <a:noFill/>
          <a:ln w="9525">
            <a:noFill/>
            <a:miter lim="800000"/>
            <a:headEnd/>
            <a:tailEnd/>
          </a:ln>
        </p:spPr>
      </p:pic>
      <p:pic>
        <p:nvPicPr>
          <p:cNvPr id="5" name="Bildobjekt 1"/>
          <p:cNvPicPr>
            <a:picLocks noChangeAspect="1"/>
          </p:cNvPicPr>
          <p:nvPr/>
        </p:nvPicPr>
        <p:blipFill>
          <a:blip r:embed="rId2"/>
          <a:srcRect t="2648" b="60281"/>
          <a:stretch>
            <a:fillRect/>
          </a:stretch>
        </p:blipFill>
        <p:spPr bwMode="auto">
          <a:xfrm>
            <a:off x="683568" y="1916832"/>
            <a:ext cx="3708400" cy="2016224"/>
          </a:xfrm>
          <a:prstGeom prst="rect">
            <a:avLst/>
          </a:prstGeom>
          <a:noFill/>
          <a:ln w="9525">
            <a:noFill/>
            <a:miter lim="800000"/>
            <a:headEnd/>
            <a:tailEnd/>
          </a:ln>
        </p:spPr>
      </p:pic>
      <p:sp>
        <p:nvSpPr>
          <p:cNvPr id="6" name="TextBox 5"/>
          <p:cNvSpPr txBox="1"/>
          <p:nvPr/>
        </p:nvSpPr>
        <p:spPr>
          <a:xfrm>
            <a:off x="3095836" y="6093296"/>
            <a:ext cx="3087127" cy="369332"/>
          </a:xfrm>
          <a:prstGeom prst="rect">
            <a:avLst/>
          </a:prstGeom>
          <a:noFill/>
        </p:spPr>
        <p:txBody>
          <a:bodyPr wrap="none" rtlCol="0">
            <a:spAutoFit/>
          </a:bodyPr>
          <a:lstStyle/>
          <a:p>
            <a:r>
              <a:rPr lang="en-US" dirty="0" smtClean="0"/>
              <a:t>Wang et al. PLoS ONE 2011</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a:spLocks noGrp="1"/>
          </p:cNvSpPr>
          <p:nvPr>
            <p:ph type="title"/>
          </p:nvPr>
        </p:nvSpPr>
        <p:spPr/>
        <p:txBody>
          <a:bodyPr/>
          <a:lstStyle/>
          <a:p>
            <a:r>
              <a:rPr lang="en-US" dirty="0" smtClean="0"/>
              <a:t>Proteomic detection of clinical markers</a:t>
            </a:r>
          </a:p>
        </p:txBody>
      </p:sp>
      <p:pic>
        <p:nvPicPr>
          <p:cNvPr id="5" name="Picture 2" descr="D:\Sweden affairs\Project\Velos\figures for ppt\Figure 3A.jpg"/>
          <p:cNvPicPr>
            <a:picLocks noChangeAspect="1" noChangeArrowheads="1"/>
          </p:cNvPicPr>
          <p:nvPr/>
        </p:nvPicPr>
        <p:blipFill>
          <a:blip r:embed="rId2" cstate="print"/>
          <a:srcRect/>
          <a:stretch>
            <a:fillRect/>
          </a:stretch>
        </p:blipFill>
        <p:spPr bwMode="auto">
          <a:xfrm>
            <a:off x="1871700" y="1828369"/>
            <a:ext cx="5292588" cy="4203338"/>
          </a:xfrm>
          <a:prstGeom prst="rect">
            <a:avLst/>
          </a:prstGeom>
          <a:noFill/>
        </p:spPr>
      </p:pic>
      <p:sp>
        <p:nvSpPr>
          <p:cNvPr id="6" name="TextBox 5"/>
          <p:cNvSpPr txBox="1"/>
          <p:nvPr/>
        </p:nvSpPr>
        <p:spPr>
          <a:xfrm>
            <a:off x="3095836" y="6093296"/>
            <a:ext cx="3087127" cy="369332"/>
          </a:xfrm>
          <a:prstGeom prst="rect">
            <a:avLst/>
          </a:prstGeom>
          <a:noFill/>
        </p:spPr>
        <p:txBody>
          <a:bodyPr wrap="none" rtlCol="0">
            <a:spAutoFit/>
          </a:bodyPr>
          <a:lstStyle/>
          <a:p>
            <a:r>
              <a:rPr lang="en-US" dirty="0" smtClean="0"/>
              <a:t>Wang et al. PLoS ONE 2011</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smtClean="0"/>
              <a:t>Radical change  for  patients and physicians</a:t>
            </a:r>
          </a:p>
        </p:txBody>
      </p:sp>
      <p:sp>
        <p:nvSpPr>
          <p:cNvPr id="45058" name="Content Placeholder 2"/>
          <p:cNvSpPr>
            <a:spLocks noGrp="1"/>
          </p:cNvSpPr>
          <p:nvPr>
            <p:ph idx="1"/>
          </p:nvPr>
        </p:nvSpPr>
        <p:spPr/>
        <p:txBody>
          <a:bodyPr/>
          <a:lstStyle/>
          <a:p>
            <a:endParaRPr lang="sv-SE" smtClean="0"/>
          </a:p>
        </p:txBody>
      </p:sp>
      <p:pic>
        <p:nvPicPr>
          <p:cNvPr id="45059" name="Picture 5" descr="http://www.gp.se/content/1/c6/31/23/15/tvillingar.jpg"/>
          <p:cNvPicPr>
            <a:picLocks noChangeAspect="1" noChangeArrowheads="1"/>
          </p:cNvPicPr>
          <p:nvPr/>
        </p:nvPicPr>
        <p:blipFill>
          <a:blip r:embed="rId2" r:link="rId3"/>
          <a:srcRect/>
          <a:stretch>
            <a:fillRect/>
          </a:stretch>
        </p:blipFill>
        <p:spPr bwMode="auto">
          <a:xfrm>
            <a:off x="1447800" y="2006054"/>
            <a:ext cx="6324600" cy="415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2951163" y="584200"/>
            <a:ext cx="4559300" cy="1143000"/>
          </a:xfrm>
        </p:spPr>
        <p:txBody>
          <a:bodyPr/>
          <a:lstStyle/>
          <a:p>
            <a:pPr eaLnBrk="1" hangingPunct="1">
              <a:defRPr/>
            </a:pPr>
            <a:r>
              <a:rPr lang="en-US" dirty="0" smtClean="0">
                <a:solidFill>
                  <a:schemeClr val="bg2">
                    <a:lumMod val="50000"/>
                  </a:schemeClr>
                </a:solidFill>
                <a:ea typeface="+mj-ea"/>
                <a:cs typeface="Tahoma" charset="0"/>
              </a:rPr>
              <a:t>Summary</a:t>
            </a:r>
          </a:p>
        </p:txBody>
      </p:sp>
      <p:sp>
        <p:nvSpPr>
          <p:cNvPr id="46082" name="Rectangle 3"/>
          <p:cNvSpPr>
            <a:spLocks noGrp="1" noChangeArrowheads="1"/>
          </p:cNvSpPr>
          <p:nvPr>
            <p:ph idx="1"/>
          </p:nvPr>
        </p:nvSpPr>
        <p:spPr>
          <a:xfrm>
            <a:off x="601663" y="1989138"/>
            <a:ext cx="7894637" cy="2519362"/>
          </a:xfrm>
        </p:spPr>
        <p:txBody>
          <a:bodyPr/>
          <a:lstStyle/>
          <a:p>
            <a:pPr eaLnBrk="1" hangingPunct="1">
              <a:spcBef>
                <a:spcPct val="0"/>
              </a:spcBef>
              <a:spcAft>
                <a:spcPct val="100000"/>
              </a:spcAft>
            </a:pPr>
            <a:r>
              <a:rPr lang="en-US" sz="2400" dirty="0" smtClean="0"/>
              <a:t>Allergic rhinitis is an optimal model of complex diseases</a:t>
            </a:r>
          </a:p>
          <a:p>
            <a:pPr eaLnBrk="1" hangingPunct="1">
              <a:spcBef>
                <a:spcPct val="0"/>
              </a:spcBef>
              <a:spcAft>
                <a:spcPct val="100000"/>
              </a:spcAft>
            </a:pPr>
            <a:r>
              <a:rPr lang="en-US" sz="2400" dirty="0" smtClean="0"/>
              <a:t>Network based analysis of high-throughput data can be used to find markers to personalize medication</a:t>
            </a:r>
          </a:p>
          <a:p>
            <a:pPr eaLnBrk="1" hangingPunct="1">
              <a:spcBef>
                <a:spcPct val="0"/>
              </a:spcBef>
              <a:spcAft>
                <a:spcPct val="100000"/>
              </a:spcAft>
            </a:pPr>
            <a:r>
              <a:rPr lang="en-US" sz="2400" dirty="0" smtClean="0"/>
              <a:t>The same methods likely to be applicable to all diseases: individualized medication will become routine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3613100" y="224644"/>
            <a:ext cx="4559300" cy="1143000"/>
          </a:xfrm>
        </p:spPr>
        <p:txBody>
          <a:bodyPr/>
          <a:lstStyle/>
          <a:p>
            <a:pPr eaLnBrk="1" hangingPunct="1">
              <a:defRPr/>
            </a:pPr>
            <a:r>
              <a:rPr lang="en-US" dirty="0" smtClean="0">
                <a:solidFill>
                  <a:schemeClr val="bg2">
                    <a:lumMod val="50000"/>
                  </a:schemeClr>
                </a:solidFill>
                <a:ea typeface="+mj-ea"/>
                <a:cs typeface="Tahoma" charset="0"/>
              </a:rPr>
              <a:t>Acknowledgements</a:t>
            </a:r>
          </a:p>
        </p:txBody>
      </p:sp>
      <p:grpSp>
        <p:nvGrpSpPr>
          <p:cNvPr id="19" name="Group 19"/>
          <p:cNvGrpSpPr/>
          <p:nvPr/>
        </p:nvGrpSpPr>
        <p:grpSpPr>
          <a:xfrm>
            <a:off x="6012160" y="1484784"/>
            <a:ext cx="2520280" cy="2160240"/>
            <a:chOff x="6300192" y="1484784"/>
            <a:chExt cx="2520280" cy="2160240"/>
          </a:xfrm>
        </p:grpSpPr>
        <p:sp>
          <p:nvSpPr>
            <p:cNvPr id="20" name="Rectangle 19"/>
            <p:cNvSpPr/>
            <p:nvPr/>
          </p:nvSpPr>
          <p:spPr>
            <a:xfrm>
              <a:off x="6300192" y="1484784"/>
              <a:ext cx="2520280" cy="21602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21" name="Picture 3"/>
            <p:cNvPicPr>
              <a:picLocks noChangeAspect="1" noChangeArrowheads="1"/>
            </p:cNvPicPr>
            <p:nvPr/>
          </p:nvPicPr>
          <p:blipFill>
            <a:blip r:embed="rId2" cstate="print"/>
            <a:srcRect l="57500" t="37791" r="15506" b="32891"/>
            <a:stretch>
              <a:fillRect/>
            </a:stretch>
          </p:blipFill>
          <p:spPr bwMode="auto">
            <a:xfrm>
              <a:off x="6588224" y="1844824"/>
              <a:ext cx="936104" cy="1080120"/>
            </a:xfrm>
            <a:prstGeom prst="rect">
              <a:avLst/>
            </a:prstGeom>
            <a:noFill/>
            <a:ln w="9525">
              <a:noFill/>
              <a:miter lim="800000"/>
              <a:headEnd/>
              <a:tailEnd/>
            </a:ln>
          </p:spPr>
        </p:pic>
        <p:pic>
          <p:nvPicPr>
            <p:cNvPr id="22" name="Picture 4"/>
            <p:cNvPicPr>
              <a:picLocks noChangeAspect="1" noChangeArrowheads="1"/>
            </p:cNvPicPr>
            <p:nvPr/>
          </p:nvPicPr>
          <p:blipFill>
            <a:blip r:embed="rId3" cstate="print"/>
            <a:srcRect/>
            <a:stretch>
              <a:fillRect/>
            </a:stretch>
          </p:blipFill>
          <p:spPr bwMode="auto">
            <a:xfrm>
              <a:off x="7740352" y="1844824"/>
              <a:ext cx="854332" cy="1008112"/>
            </a:xfrm>
            <a:prstGeom prst="rect">
              <a:avLst/>
            </a:prstGeom>
            <a:noFill/>
            <a:ln w="9525">
              <a:noFill/>
              <a:miter lim="800000"/>
              <a:headEnd/>
              <a:tailEnd/>
            </a:ln>
          </p:spPr>
        </p:pic>
        <p:sp>
          <p:nvSpPr>
            <p:cNvPr id="23" name="TextBox 22"/>
            <p:cNvSpPr txBox="1"/>
            <p:nvPr/>
          </p:nvSpPr>
          <p:spPr>
            <a:xfrm>
              <a:off x="6444208" y="2924944"/>
              <a:ext cx="1224136" cy="584775"/>
            </a:xfrm>
            <a:prstGeom prst="rect">
              <a:avLst/>
            </a:prstGeom>
            <a:noFill/>
          </p:spPr>
          <p:txBody>
            <a:bodyPr wrap="square" rtlCol="0">
              <a:spAutoFit/>
            </a:bodyPr>
            <a:lstStyle/>
            <a:p>
              <a:pPr algn="ctr"/>
              <a:r>
                <a:rPr lang="en-US" sz="1600" dirty="0" smtClean="0"/>
                <a:t>Michael Langston</a:t>
              </a:r>
              <a:endParaRPr lang="en-US" sz="1600" dirty="0"/>
            </a:p>
          </p:txBody>
        </p:sp>
        <p:sp>
          <p:nvSpPr>
            <p:cNvPr id="24" name="TextBox 23"/>
            <p:cNvSpPr txBox="1"/>
            <p:nvPr/>
          </p:nvSpPr>
          <p:spPr>
            <a:xfrm>
              <a:off x="7668344" y="2852936"/>
              <a:ext cx="1008112" cy="584775"/>
            </a:xfrm>
            <a:prstGeom prst="rect">
              <a:avLst/>
            </a:prstGeom>
            <a:noFill/>
          </p:spPr>
          <p:txBody>
            <a:bodyPr wrap="square" rtlCol="0">
              <a:spAutoFit/>
            </a:bodyPr>
            <a:lstStyle/>
            <a:p>
              <a:pPr algn="ctr"/>
              <a:r>
                <a:rPr lang="en-US" sz="1600" dirty="0" smtClean="0"/>
                <a:t>Gary Rogers</a:t>
              </a:r>
              <a:endParaRPr lang="en-US" sz="1600" dirty="0"/>
            </a:p>
          </p:txBody>
        </p:sp>
        <p:sp>
          <p:nvSpPr>
            <p:cNvPr id="25" name="TextBox 24"/>
            <p:cNvSpPr txBox="1"/>
            <p:nvPr/>
          </p:nvSpPr>
          <p:spPr>
            <a:xfrm>
              <a:off x="6300192" y="1537047"/>
              <a:ext cx="2520280" cy="307777"/>
            </a:xfrm>
            <a:prstGeom prst="rect">
              <a:avLst/>
            </a:prstGeom>
            <a:noFill/>
          </p:spPr>
          <p:txBody>
            <a:bodyPr wrap="square" rtlCol="0">
              <a:spAutoFit/>
            </a:bodyPr>
            <a:lstStyle/>
            <a:p>
              <a:pPr algn="ctr"/>
              <a:r>
                <a:rPr lang="en-US" sz="1400" dirty="0" smtClean="0"/>
                <a:t>UNIVERSITY OF TENNESSEE</a:t>
              </a:r>
              <a:endParaRPr lang="en-US" sz="1400" dirty="0"/>
            </a:p>
          </p:txBody>
        </p:sp>
      </p:grpSp>
      <p:sp>
        <p:nvSpPr>
          <p:cNvPr id="26" name="Rectangle 25"/>
          <p:cNvSpPr/>
          <p:nvPr/>
        </p:nvSpPr>
        <p:spPr>
          <a:xfrm>
            <a:off x="251520" y="4005064"/>
            <a:ext cx="2808312" cy="122413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chemeClr val="tx1"/>
                </a:solidFill>
              </a:rPr>
              <a:t>Lachlan Coin</a:t>
            </a:r>
          </a:p>
          <a:p>
            <a:pPr algn="ctr"/>
            <a:r>
              <a:rPr lang="en-US" sz="1600" dirty="0" smtClean="0">
                <a:solidFill>
                  <a:schemeClr val="tx1"/>
                </a:solidFill>
              </a:rPr>
              <a:t>Alexessander Couto Alves</a:t>
            </a:r>
          </a:p>
          <a:p>
            <a:pPr algn="ctr"/>
            <a:r>
              <a:rPr lang="en-US" sz="1600" dirty="0" smtClean="0">
                <a:solidFill>
                  <a:schemeClr val="tx1"/>
                </a:solidFill>
              </a:rPr>
              <a:t>David Balding</a:t>
            </a:r>
          </a:p>
          <a:p>
            <a:pPr algn="ctr"/>
            <a:r>
              <a:rPr lang="en-US" sz="1400" dirty="0" smtClean="0">
                <a:solidFill>
                  <a:schemeClr val="tx1"/>
                </a:solidFill>
              </a:rPr>
              <a:t>IMPERIAL COLLEGE LONDON</a:t>
            </a:r>
          </a:p>
        </p:txBody>
      </p:sp>
      <p:sp>
        <p:nvSpPr>
          <p:cNvPr id="27" name="Rectangle 26"/>
          <p:cNvSpPr/>
          <p:nvPr/>
        </p:nvSpPr>
        <p:spPr>
          <a:xfrm>
            <a:off x="6300192" y="3933056"/>
            <a:ext cx="2520280"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Eivind Hovig</a:t>
            </a:r>
          </a:p>
          <a:p>
            <a:pPr algn="ctr"/>
            <a:r>
              <a:rPr lang="en-US" dirty="0" err="1" smtClean="0"/>
              <a:t>Sigve</a:t>
            </a:r>
            <a:r>
              <a:rPr lang="en-US" dirty="0" smtClean="0"/>
              <a:t> </a:t>
            </a:r>
            <a:r>
              <a:rPr lang="en-US" dirty="0" err="1" smtClean="0"/>
              <a:t>Nakken</a:t>
            </a:r>
            <a:endParaRPr lang="en-US" dirty="0" smtClean="0"/>
          </a:p>
          <a:p>
            <a:pPr algn="ctr"/>
            <a:r>
              <a:rPr lang="en-US" sz="1400" dirty="0" smtClean="0"/>
              <a:t>RADIUMHOSPITALET OSLO</a:t>
            </a:r>
          </a:p>
        </p:txBody>
      </p:sp>
      <p:sp>
        <p:nvSpPr>
          <p:cNvPr id="28" name="Rectangle 27"/>
          <p:cNvSpPr/>
          <p:nvPr/>
        </p:nvSpPr>
        <p:spPr>
          <a:xfrm>
            <a:off x="323528" y="5445224"/>
            <a:ext cx="2520280"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smtClean="0"/>
              <a:t>Birthe</a:t>
            </a:r>
            <a:r>
              <a:rPr lang="en-US" dirty="0" smtClean="0"/>
              <a:t> </a:t>
            </a:r>
            <a:r>
              <a:rPr lang="en-US" dirty="0" err="1" smtClean="0"/>
              <a:t>Sönnichsen</a:t>
            </a:r>
            <a:endParaRPr lang="en-US" dirty="0" smtClean="0"/>
          </a:p>
          <a:p>
            <a:pPr algn="ctr"/>
            <a:r>
              <a:rPr lang="en-US" sz="1400" dirty="0" smtClean="0"/>
              <a:t>CENIX BIOSYSTEMS INC</a:t>
            </a:r>
          </a:p>
        </p:txBody>
      </p:sp>
      <p:sp>
        <p:nvSpPr>
          <p:cNvPr id="29" name="Rectangle 28"/>
          <p:cNvSpPr/>
          <p:nvPr/>
        </p:nvSpPr>
        <p:spPr>
          <a:xfrm>
            <a:off x="3347864" y="4005064"/>
            <a:ext cx="2664296" cy="9361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Rebecka Jörnsten, </a:t>
            </a:r>
            <a:r>
              <a:rPr lang="en-US" sz="1400" dirty="0" smtClean="0"/>
              <a:t>CHALMERS UNIVERSITY OF TECHNOLOGY</a:t>
            </a:r>
            <a:endParaRPr lang="en-US" sz="1400" dirty="0"/>
          </a:p>
        </p:txBody>
      </p:sp>
      <p:sp>
        <p:nvSpPr>
          <p:cNvPr id="30" name="Rectangle 29"/>
          <p:cNvSpPr/>
          <p:nvPr/>
        </p:nvSpPr>
        <p:spPr>
          <a:xfrm>
            <a:off x="5688632" y="5229200"/>
            <a:ext cx="3131840" cy="136815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SWEDISH RESEARCH COUNCIL</a:t>
            </a:r>
          </a:p>
          <a:p>
            <a:pPr algn="ctr"/>
            <a:endParaRPr lang="en-US" sz="1600" dirty="0" smtClean="0"/>
          </a:p>
          <a:p>
            <a:pPr algn="ctr"/>
            <a:r>
              <a:rPr lang="en-US" sz="1600" dirty="0" smtClean="0"/>
              <a:t>EUROPEAN COMMISSION 7</a:t>
            </a:r>
            <a:r>
              <a:rPr lang="en-US" sz="1600" baseline="30000" dirty="0" smtClean="0"/>
              <a:t>TH</a:t>
            </a:r>
            <a:r>
              <a:rPr lang="en-US" sz="1600" dirty="0" smtClean="0"/>
              <a:t> FRAMEWORK PROGRAMME</a:t>
            </a:r>
            <a:endParaRPr lang="en-US" sz="1600" dirty="0"/>
          </a:p>
        </p:txBody>
      </p:sp>
      <p:sp>
        <p:nvSpPr>
          <p:cNvPr id="31" name="Rectangle 30"/>
          <p:cNvSpPr/>
          <p:nvPr/>
        </p:nvSpPr>
        <p:spPr>
          <a:xfrm>
            <a:off x="3059832" y="5373216"/>
            <a:ext cx="2448272" cy="79208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Sreenivas Chavali</a:t>
            </a:r>
          </a:p>
          <a:p>
            <a:pPr algn="ctr"/>
            <a:r>
              <a:rPr lang="en-US" sz="1400" dirty="0" smtClean="0"/>
              <a:t>CAMBRIDGE UNIVERSITY</a:t>
            </a:r>
            <a:endParaRPr lang="en-US" sz="1400" dirty="0"/>
          </a:p>
        </p:txBody>
      </p:sp>
      <p:pic>
        <p:nvPicPr>
          <p:cNvPr id="32" name="Picture 2" descr="C:\Users\xbarfr\Pictures\P1020109.JPG"/>
          <p:cNvPicPr>
            <a:picLocks noChangeAspect="1" noChangeArrowheads="1"/>
          </p:cNvPicPr>
          <p:nvPr/>
        </p:nvPicPr>
        <p:blipFill>
          <a:blip r:embed="rId4" cstate="print"/>
          <a:srcRect l="8263" t="13421" r="10626" b="16960"/>
          <a:stretch>
            <a:fillRect/>
          </a:stretch>
        </p:blipFill>
        <p:spPr bwMode="auto">
          <a:xfrm>
            <a:off x="1187624" y="1489678"/>
            <a:ext cx="3888432" cy="2227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ate Placeholder 3"/>
          <p:cNvSpPr>
            <a:spLocks noGrp="1"/>
          </p:cNvSpPr>
          <p:nvPr>
            <p:ph type="dt" sz="quarter" idx="10"/>
          </p:nvPr>
        </p:nvSpPr>
        <p:spPr bwMode="auto">
          <a:noFill/>
          <a:ln>
            <a:miter lim="800000"/>
            <a:headEnd/>
            <a:tailEnd/>
          </a:ln>
        </p:spPr>
        <p:txBody>
          <a:bodyPr/>
          <a:lstStyle/>
          <a:p>
            <a:fld id="{713916C5-2699-4112-A053-DD6D2DE45B71}" type="datetime1">
              <a:rPr lang="en-GB" smtClean="0">
                <a:ea typeface="MS PGothic" pitchFamily="34" charset="-128"/>
              </a:rPr>
              <a:pPr/>
              <a:t>05/12/2011</a:t>
            </a:fld>
            <a:endParaRPr lang="en-US" smtClean="0">
              <a:ea typeface="MS PGothic" pitchFamily="34" charset="-128"/>
            </a:endParaRPr>
          </a:p>
        </p:txBody>
      </p:sp>
      <p:sp>
        <p:nvSpPr>
          <p:cNvPr id="32770" name="Rectangle 2"/>
          <p:cNvSpPr>
            <a:spLocks noGrp="1" noChangeArrowheads="1"/>
          </p:cNvSpPr>
          <p:nvPr>
            <p:ph type="title"/>
          </p:nvPr>
        </p:nvSpPr>
        <p:spPr/>
        <p:txBody>
          <a:bodyPr/>
          <a:lstStyle/>
          <a:p>
            <a:pPr eaLnBrk="1" hangingPunct="1">
              <a:defRPr/>
            </a:pPr>
            <a:r>
              <a:rPr lang="fr-BE" dirty="0" err="1" smtClean="0">
                <a:solidFill>
                  <a:schemeClr val="bg2">
                    <a:lumMod val="50000"/>
                  </a:schemeClr>
                </a:solidFill>
                <a:ea typeface="+mj-ea"/>
                <a:cs typeface="+mj-cs"/>
              </a:rPr>
              <a:t>Two</a:t>
            </a:r>
            <a:r>
              <a:rPr lang="fr-BE" dirty="0" smtClean="0">
                <a:solidFill>
                  <a:schemeClr val="bg2">
                    <a:lumMod val="50000"/>
                  </a:schemeClr>
                </a:solidFill>
                <a:ea typeface="+mj-ea"/>
                <a:cs typeface="+mj-cs"/>
              </a:rPr>
              <a:t> </a:t>
            </a:r>
            <a:r>
              <a:rPr lang="fr-BE" dirty="0" err="1" smtClean="0">
                <a:solidFill>
                  <a:schemeClr val="bg2">
                    <a:lumMod val="50000"/>
                  </a:schemeClr>
                </a:solidFill>
                <a:ea typeface="+mj-ea"/>
                <a:cs typeface="+mj-cs"/>
              </a:rPr>
              <a:t>levels</a:t>
            </a:r>
            <a:r>
              <a:rPr lang="fr-BE" dirty="0" smtClean="0">
                <a:solidFill>
                  <a:schemeClr val="bg2">
                    <a:lumMod val="50000"/>
                  </a:schemeClr>
                </a:solidFill>
                <a:ea typeface="+mj-ea"/>
                <a:cs typeface="+mj-cs"/>
              </a:rPr>
              <a:t> of </a:t>
            </a:r>
            <a:r>
              <a:rPr lang="fr-BE" dirty="0" err="1" smtClean="0">
                <a:solidFill>
                  <a:schemeClr val="bg2">
                    <a:lumMod val="50000"/>
                  </a:schemeClr>
                </a:solidFill>
                <a:ea typeface="+mj-ea"/>
                <a:cs typeface="+mj-cs"/>
              </a:rPr>
              <a:t>complexity</a:t>
            </a:r>
            <a:endParaRPr lang="en-GB" dirty="0">
              <a:solidFill>
                <a:schemeClr val="bg2">
                  <a:lumMod val="50000"/>
                </a:schemeClr>
              </a:solidFill>
              <a:ea typeface="+mj-ea"/>
              <a:cs typeface="+mj-cs"/>
            </a:endParaRPr>
          </a:p>
        </p:txBody>
      </p:sp>
      <p:sp>
        <p:nvSpPr>
          <p:cNvPr id="19459" name="Content Placeholder 4"/>
          <p:cNvSpPr>
            <a:spLocks noGrp="1"/>
          </p:cNvSpPr>
          <p:nvPr>
            <p:ph idx="1"/>
          </p:nvPr>
        </p:nvSpPr>
        <p:spPr/>
        <p:txBody>
          <a:bodyPr/>
          <a:lstStyle/>
          <a:p>
            <a:endParaRPr lang="sv-SE" smtClean="0"/>
          </a:p>
        </p:txBody>
      </p:sp>
      <p:pic>
        <p:nvPicPr>
          <p:cNvPr id="19460" name="Picture 2"/>
          <p:cNvPicPr>
            <a:picLocks noChangeAspect="1" noChangeArrowheads="1"/>
          </p:cNvPicPr>
          <p:nvPr/>
        </p:nvPicPr>
        <p:blipFill>
          <a:blip r:embed="rId2"/>
          <a:srcRect/>
          <a:stretch>
            <a:fillRect/>
          </a:stretch>
        </p:blipFill>
        <p:spPr bwMode="auto">
          <a:xfrm>
            <a:off x="1331913" y="2906713"/>
            <a:ext cx="2260600" cy="1662112"/>
          </a:xfrm>
          <a:prstGeom prst="rect">
            <a:avLst/>
          </a:prstGeom>
          <a:noFill/>
          <a:ln w="9525">
            <a:noFill/>
            <a:miter lim="800000"/>
            <a:headEnd/>
            <a:tailEnd/>
          </a:ln>
        </p:spPr>
      </p:pic>
      <p:sp>
        <p:nvSpPr>
          <p:cNvPr id="19461" name="Rectangle 6"/>
          <p:cNvSpPr>
            <a:spLocks noChangeArrowheads="1"/>
          </p:cNvSpPr>
          <p:nvPr/>
        </p:nvSpPr>
        <p:spPr bwMode="auto">
          <a:xfrm>
            <a:off x="1360488" y="4616450"/>
            <a:ext cx="2232025" cy="954088"/>
          </a:xfrm>
          <a:prstGeom prst="rect">
            <a:avLst/>
          </a:prstGeom>
          <a:noFill/>
          <a:ln w="9525">
            <a:noFill/>
            <a:miter lim="800000"/>
            <a:headEnd/>
            <a:tailEnd/>
          </a:ln>
        </p:spPr>
        <p:txBody>
          <a:bodyPr>
            <a:spAutoFit/>
          </a:bodyPr>
          <a:lstStyle/>
          <a:p>
            <a:pPr algn="ctr"/>
            <a:r>
              <a:rPr lang="en-US" sz="2800">
                <a:cs typeface="Tahoma" pitchFamily="34" charset="0"/>
              </a:rPr>
              <a:t>Multiple genes</a:t>
            </a:r>
          </a:p>
        </p:txBody>
      </p:sp>
      <p:sp>
        <p:nvSpPr>
          <p:cNvPr id="19462" name="Rectangle 7"/>
          <p:cNvSpPr>
            <a:spLocks noChangeArrowheads="1"/>
          </p:cNvSpPr>
          <p:nvPr/>
        </p:nvSpPr>
        <p:spPr bwMode="auto">
          <a:xfrm>
            <a:off x="5472113" y="4635500"/>
            <a:ext cx="2413000" cy="954088"/>
          </a:xfrm>
          <a:prstGeom prst="rect">
            <a:avLst/>
          </a:prstGeom>
          <a:noFill/>
          <a:ln w="9525">
            <a:noFill/>
            <a:miter lim="800000"/>
            <a:headEnd/>
            <a:tailEnd/>
          </a:ln>
        </p:spPr>
        <p:txBody>
          <a:bodyPr>
            <a:spAutoFit/>
          </a:bodyPr>
          <a:lstStyle/>
          <a:p>
            <a:pPr algn="ctr"/>
            <a:r>
              <a:rPr lang="en-US" sz="2800">
                <a:cs typeface="Tahoma" pitchFamily="34" charset="0"/>
              </a:rPr>
              <a:t>Individual variations</a:t>
            </a:r>
          </a:p>
        </p:txBody>
      </p:sp>
      <p:pic>
        <p:nvPicPr>
          <p:cNvPr id="19463" name="Picture 3"/>
          <p:cNvPicPr>
            <a:picLocks noChangeAspect="1" noChangeArrowheads="1"/>
          </p:cNvPicPr>
          <p:nvPr/>
        </p:nvPicPr>
        <p:blipFill>
          <a:blip r:embed="rId3"/>
          <a:srcRect/>
          <a:stretch>
            <a:fillRect/>
          </a:stretch>
        </p:blipFill>
        <p:spPr bwMode="auto">
          <a:xfrm>
            <a:off x="5435600" y="2906713"/>
            <a:ext cx="2449513" cy="162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p:cNvSpPr>
            <a:spLocks noGrp="1"/>
          </p:cNvSpPr>
          <p:nvPr>
            <p:ph type="dt" sz="quarter" idx="10"/>
          </p:nvPr>
        </p:nvSpPr>
        <p:spPr bwMode="auto">
          <a:noFill/>
          <a:ln>
            <a:miter lim="800000"/>
            <a:headEnd/>
            <a:tailEnd/>
          </a:ln>
        </p:spPr>
        <p:txBody>
          <a:bodyPr/>
          <a:lstStyle/>
          <a:p>
            <a:fld id="{D68AD262-3BA5-4C02-9984-C51322BD11F8}" type="datetime1">
              <a:rPr lang="en-GB" smtClean="0">
                <a:ea typeface="MS PGothic" pitchFamily="34" charset="-128"/>
              </a:rPr>
              <a:pPr/>
              <a:t>05/12/2011</a:t>
            </a:fld>
            <a:endParaRPr lang="en-US" smtClean="0">
              <a:ea typeface="MS PGothic" pitchFamily="34" charset="-128"/>
            </a:endParaRPr>
          </a:p>
        </p:txBody>
      </p:sp>
      <p:sp>
        <p:nvSpPr>
          <p:cNvPr id="32770" name="Rectangle 2"/>
          <p:cNvSpPr>
            <a:spLocks noGrp="1" noChangeArrowheads="1"/>
          </p:cNvSpPr>
          <p:nvPr>
            <p:ph type="title"/>
          </p:nvPr>
        </p:nvSpPr>
        <p:spPr/>
        <p:txBody>
          <a:bodyPr/>
          <a:lstStyle/>
          <a:p>
            <a:pPr eaLnBrk="1" hangingPunct="1">
              <a:defRPr/>
            </a:pPr>
            <a:r>
              <a:rPr lang="fr-BE" dirty="0" err="1" smtClean="0">
                <a:solidFill>
                  <a:schemeClr val="bg2">
                    <a:lumMod val="50000"/>
                  </a:schemeClr>
                </a:solidFill>
                <a:ea typeface="+mj-ea"/>
                <a:cs typeface="+mj-cs"/>
              </a:rPr>
              <a:t>Two</a:t>
            </a:r>
            <a:r>
              <a:rPr lang="fr-BE" dirty="0" smtClean="0">
                <a:solidFill>
                  <a:schemeClr val="bg2">
                    <a:lumMod val="50000"/>
                  </a:schemeClr>
                </a:solidFill>
                <a:ea typeface="+mj-ea"/>
                <a:cs typeface="+mj-cs"/>
              </a:rPr>
              <a:t> </a:t>
            </a:r>
            <a:r>
              <a:rPr lang="fr-BE" dirty="0" err="1" smtClean="0">
                <a:solidFill>
                  <a:schemeClr val="bg2">
                    <a:lumMod val="50000"/>
                  </a:schemeClr>
                </a:solidFill>
                <a:ea typeface="+mj-ea"/>
                <a:cs typeface="+mj-cs"/>
              </a:rPr>
              <a:t>levels</a:t>
            </a:r>
            <a:r>
              <a:rPr lang="fr-BE" dirty="0" smtClean="0">
                <a:solidFill>
                  <a:schemeClr val="bg2">
                    <a:lumMod val="50000"/>
                  </a:schemeClr>
                </a:solidFill>
                <a:ea typeface="+mj-ea"/>
                <a:cs typeface="+mj-cs"/>
              </a:rPr>
              <a:t> of </a:t>
            </a:r>
            <a:r>
              <a:rPr lang="fr-BE" dirty="0" err="1" smtClean="0">
                <a:solidFill>
                  <a:schemeClr val="bg2">
                    <a:lumMod val="50000"/>
                  </a:schemeClr>
                </a:solidFill>
                <a:ea typeface="+mj-ea"/>
                <a:cs typeface="+mj-cs"/>
              </a:rPr>
              <a:t>complexity</a:t>
            </a:r>
            <a:endParaRPr lang="en-GB" dirty="0">
              <a:solidFill>
                <a:schemeClr val="bg2">
                  <a:lumMod val="50000"/>
                </a:schemeClr>
              </a:solidFill>
              <a:ea typeface="+mj-ea"/>
              <a:cs typeface="+mj-cs"/>
            </a:endParaRPr>
          </a:p>
        </p:txBody>
      </p:sp>
      <p:sp>
        <p:nvSpPr>
          <p:cNvPr id="20483" name="Rectangle 3"/>
          <p:cNvSpPr>
            <a:spLocks noGrp="1" noChangeArrowheads="1"/>
          </p:cNvSpPr>
          <p:nvPr>
            <p:ph type="body" idx="1"/>
          </p:nvPr>
        </p:nvSpPr>
        <p:spPr>
          <a:xfrm>
            <a:off x="503238" y="2133600"/>
            <a:ext cx="8496300" cy="3962400"/>
          </a:xfrm>
        </p:spPr>
        <p:txBody>
          <a:bodyPr/>
          <a:lstStyle/>
          <a:p>
            <a:pPr eaLnBrk="1" hangingPunct="1"/>
            <a:endParaRPr lang="en-US" smtClean="0">
              <a:cs typeface="Tahoma" pitchFamily="34" charset="0"/>
            </a:endParaRPr>
          </a:p>
          <a:p>
            <a:pPr eaLnBrk="1" hangingPunct="1">
              <a:buFont typeface="Arial" charset="0"/>
              <a:buNone/>
            </a:pPr>
            <a:endParaRPr lang="en-GB" smtClean="0"/>
          </a:p>
        </p:txBody>
      </p:sp>
      <p:grpSp>
        <p:nvGrpSpPr>
          <p:cNvPr id="20484" name="Group 13"/>
          <p:cNvGrpSpPr>
            <a:grpSpLocks/>
          </p:cNvGrpSpPr>
          <p:nvPr/>
        </p:nvGrpSpPr>
        <p:grpSpPr bwMode="auto">
          <a:xfrm>
            <a:off x="1258888" y="2241550"/>
            <a:ext cx="6121400" cy="3724275"/>
            <a:chOff x="755576" y="1844824"/>
            <a:chExt cx="7416824" cy="4767271"/>
          </a:xfrm>
        </p:grpSpPr>
        <p:sp>
          <p:nvSpPr>
            <p:cNvPr id="20485" name="Rectangle 4"/>
            <p:cNvSpPr>
              <a:spLocks noChangeArrowheads="1"/>
            </p:cNvSpPr>
            <p:nvPr/>
          </p:nvSpPr>
          <p:spPr bwMode="auto">
            <a:xfrm>
              <a:off x="791072" y="4491118"/>
              <a:ext cx="2412776" cy="1063450"/>
            </a:xfrm>
            <a:prstGeom prst="rect">
              <a:avLst/>
            </a:prstGeom>
            <a:noFill/>
            <a:ln w="9525">
              <a:noFill/>
              <a:miter lim="800000"/>
              <a:headEnd/>
              <a:tailEnd/>
            </a:ln>
          </p:spPr>
          <p:txBody>
            <a:bodyPr>
              <a:spAutoFit/>
            </a:bodyPr>
            <a:lstStyle/>
            <a:p>
              <a:pPr algn="ctr"/>
              <a:r>
                <a:rPr lang="en-US" sz="2400">
                  <a:cs typeface="Tahoma" pitchFamily="34" charset="0"/>
                </a:rPr>
                <a:t>Individual variations</a:t>
              </a:r>
            </a:p>
          </p:txBody>
        </p:sp>
        <p:pic>
          <p:nvPicPr>
            <p:cNvPr id="20486" name="Picture 3"/>
            <p:cNvPicPr>
              <a:picLocks noChangeAspect="1" noChangeArrowheads="1"/>
            </p:cNvPicPr>
            <p:nvPr/>
          </p:nvPicPr>
          <p:blipFill>
            <a:blip r:embed="rId2"/>
            <a:srcRect/>
            <a:stretch>
              <a:fillRect/>
            </a:stretch>
          </p:blipFill>
          <p:spPr bwMode="auto">
            <a:xfrm>
              <a:off x="755576" y="2762925"/>
              <a:ext cx="2448272" cy="1627817"/>
            </a:xfrm>
            <a:prstGeom prst="rect">
              <a:avLst/>
            </a:prstGeom>
            <a:noFill/>
            <a:ln w="9525">
              <a:noFill/>
              <a:miter lim="800000"/>
              <a:headEnd/>
              <a:tailEnd/>
            </a:ln>
          </p:spPr>
        </p:pic>
        <p:pic>
          <p:nvPicPr>
            <p:cNvPr id="20487" name="Picture 4"/>
            <p:cNvPicPr>
              <a:picLocks noChangeAspect="1" noChangeArrowheads="1"/>
            </p:cNvPicPr>
            <p:nvPr/>
          </p:nvPicPr>
          <p:blipFill>
            <a:blip r:embed="rId3"/>
            <a:srcRect/>
            <a:stretch>
              <a:fillRect/>
            </a:stretch>
          </p:blipFill>
          <p:spPr bwMode="auto">
            <a:xfrm>
              <a:off x="6516216" y="1844824"/>
              <a:ext cx="1618568" cy="1296144"/>
            </a:xfrm>
            <a:prstGeom prst="rect">
              <a:avLst/>
            </a:prstGeom>
            <a:noFill/>
            <a:ln w="9525">
              <a:noFill/>
              <a:miter lim="800000"/>
              <a:headEnd/>
              <a:tailEnd/>
            </a:ln>
          </p:spPr>
        </p:pic>
        <p:pic>
          <p:nvPicPr>
            <p:cNvPr id="20488" name="Picture 6"/>
            <p:cNvPicPr>
              <a:picLocks noChangeAspect="1" noChangeArrowheads="1"/>
            </p:cNvPicPr>
            <p:nvPr/>
          </p:nvPicPr>
          <p:blipFill>
            <a:blip r:embed="rId4"/>
            <a:srcRect/>
            <a:stretch>
              <a:fillRect/>
            </a:stretch>
          </p:blipFill>
          <p:spPr bwMode="auto">
            <a:xfrm>
              <a:off x="4716386" y="1844824"/>
              <a:ext cx="1730419" cy="1296144"/>
            </a:xfrm>
            <a:prstGeom prst="rect">
              <a:avLst/>
            </a:prstGeom>
            <a:noFill/>
            <a:ln w="9525">
              <a:noFill/>
              <a:miter lim="800000"/>
              <a:headEnd/>
              <a:tailEnd/>
            </a:ln>
          </p:spPr>
        </p:pic>
        <p:sp>
          <p:nvSpPr>
            <p:cNvPr id="20489" name="Rectangle 8"/>
            <p:cNvSpPr>
              <a:spLocks noChangeArrowheads="1"/>
            </p:cNvSpPr>
            <p:nvPr/>
          </p:nvSpPr>
          <p:spPr bwMode="auto">
            <a:xfrm>
              <a:off x="4716016" y="3212976"/>
              <a:ext cx="3456384" cy="590806"/>
            </a:xfrm>
            <a:prstGeom prst="rect">
              <a:avLst/>
            </a:prstGeom>
            <a:noFill/>
            <a:ln w="9525">
              <a:noFill/>
              <a:miter lim="800000"/>
              <a:headEnd/>
              <a:tailEnd/>
            </a:ln>
          </p:spPr>
          <p:txBody>
            <a:bodyPr>
              <a:spAutoFit/>
            </a:bodyPr>
            <a:lstStyle/>
            <a:p>
              <a:pPr algn="ctr"/>
              <a:r>
                <a:rPr lang="en-US" sz="2400">
                  <a:cs typeface="Tahoma" pitchFamily="34" charset="0"/>
                </a:rPr>
                <a:t>Environment</a:t>
              </a:r>
            </a:p>
          </p:txBody>
        </p:sp>
        <p:sp>
          <p:nvSpPr>
            <p:cNvPr id="10" name="Right Arrow 9"/>
            <p:cNvSpPr>
              <a:spLocks noChangeArrowheads="1"/>
            </p:cNvSpPr>
            <p:nvPr/>
          </p:nvSpPr>
          <p:spPr bwMode="auto">
            <a:xfrm rot="-1993436">
              <a:off x="3319535" y="2814129"/>
              <a:ext cx="1294483" cy="284492"/>
            </a:xfrm>
            <a:prstGeom prst="rightArrow">
              <a:avLst>
                <a:gd name="adj1" fmla="val 50000"/>
                <a:gd name="adj2" fmla="val 50010"/>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a:defRPr/>
              </a:pPr>
              <a:endParaRPr lang="en-US">
                <a:solidFill>
                  <a:schemeClr val="dk1"/>
                </a:solidFill>
                <a:latin typeface="+mn-lt"/>
                <a:ea typeface="+mn-ea"/>
              </a:endParaRPr>
            </a:p>
          </p:txBody>
        </p:sp>
        <p:sp>
          <p:nvSpPr>
            <p:cNvPr id="11" name="Right Arrow 10"/>
            <p:cNvSpPr>
              <a:spLocks noChangeArrowheads="1"/>
            </p:cNvSpPr>
            <p:nvPr/>
          </p:nvSpPr>
          <p:spPr bwMode="auto">
            <a:xfrm rot="1925821">
              <a:off x="3331075" y="4171562"/>
              <a:ext cx="1329105" cy="276364"/>
            </a:xfrm>
            <a:prstGeom prst="rightArrow">
              <a:avLst>
                <a:gd name="adj1" fmla="val 50000"/>
                <a:gd name="adj2" fmla="val 50007"/>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a:defRPr/>
              </a:pPr>
              <a:endParaRPr lang="en-US">
                <a:solidFill>
                  <a:schemeClr val="dk1"/>
                </a:solidFill>
                <a:latin typeface="+mn-lt"/>
                <a:ea typeface="+mn-ea"/>
              </a:endParaRPr>
            </a:p>
          </p:txBody>
        </p:sp>
        <p:sp>
          <p:nvSpPr>
            <p:cNvPr id="20492" name="Rectangle 11"/>
            <p:cNvSpPr>
              <a:spLocks noChangeArrowheads="1"/>
            </p:cNvSpPr>
            <p:nvPr/>
          </p:nvSpPr>
          <p:spPr bwMode="auto">
            <a:xfrm>
              <a:off x="4716016" y="6021289"/>
              <a:ext cx="3384376" cy="590806"/>
            </a:xfrm>
            <a:prstGeom prst="rect">
              <a:avLst/>
            </a:prstGeom>
            <a:noFill/>
            <a:ln w="9525">
              <a:noFill/>
              <a:miter lim="800000"/>
              <a:headEnd/>
              <a:tailEnd/>
            </a:ln>
          </p:spPr>
          <p:txBody>
            <a:bodyPr>
              <a:spAutoFit/>
            </a:bodyPr>
            <a:lstStyle/>
            <a:p>
              <a:pPr algn="ctr"/>
              <a:r>
                <a:rPr lang="en-US" sz="2400">
                  <a:cs typeface="Tahoma" pitchFamily="34" charset="0"/>
                </a:rPr>
                <a:t>Genes</a:t>
              </a:r>
            </a:p>
          </p:txBody>
        </p:sp>
        <p:pic>
          <p:nvPicPr>
            <p:cNvPr id="20493" name="Picture 1"/>
            <p:cNvPicPr>
              <a:picLocks noChangeAspect="1" noChangeArrowheads="1"/>
            </p:cNvPicPr>
            <p:nvPr/>
          </p:nvPicPr>
          <p:blipFill>
            <a:blip r:embed="rId5"/>
            <a:srcRect/>
            <a:stretch>
              <a:fillRect/>
            </a:stretch>
          </p:blipFill>
          <p:spPr bwMode="auto">
            <a:xfrm>
              <a:off x="5525219" y="4365104"/>
              <a:ext cx="1639069" cy="163906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fr-BE" dirty="0" smtClean="0">
                <a:solidFill>
                  <a:schemeClr val="bg2">
                    <a:lumMod val="50000"/>
                  </a:schemeClr>
                </a:solidFill>
                <a:ea typeface="+mj-ea"/>
                <a:cs typeface="+mj-cs"/>
              </a:rPr>
              <a:t>Diagnostic </a:t>
            </a:r>
            <a:r>
              <a:rPr lang="fr-BE" dirty="0" err="1" smtClean="0">
                <a:solidFill>
                  <a:schemeClr val="bg2">
                    <a:lumMod val="50000"/>
                  </a:schemeClr>
                </a:solidFill>
                <a:ea typeface="+mj-ea"/>
                <a:cs typeface="+mj-cs"/>
              </a:rPr>
              <a:t>fingerprints</a:t>
            </a:r>
            <a:r>
              <a:rPr lang="fr-BE" dirty="0" smtClean="0">
                <a:solidFill>
                  <a:schemeClr val="bg2">
                    <a:lumMod val="50000"/>
                  </a:schemeClr>
                </a:solidFill>
                <a:ea typeface="+mj-ea"/>
                <a:cs typeface="+mj-cs"/>
              </a:rPr>
              <a:t>?</a:t>
            </a:r>
            <a:endParaRPr lang="en-GB" dirty="0">
              <a:solidFill>
                <a:schemeClr val="bg2">
                  <a:lumMod val="50000"/>
                </a:schemeClr>
              </a:solidFill>
              <a:ea typeface="+mj-ea"/>
              <a:cs typeface="+mj-cs"/>
            </a:endParaRPr>
          </a:p>
        </p:txBody>
      </p:sp>
      <p:sp>
        <p:nvSpPr>
          <p:cNvPr id="21506" name="Date Placeholder 3"/>
          <p:cNvSpPr>
            <a:spLocks noGrp="1"/>
          </p:cNvSpPr>
          <p:nvPr>
            <p:ph type="dt" sz="quarter" idx="10"/>
          </p:nvPr>
        </p:nvSpPr>
        <p:spPr bwMode="auto">
          <a:noFill/>
          <a:ln>
            <a:miter lim="800000"/>
            <a:headEnd/>
            <a:tailEnd/>
          </a:ln>
        </p:spPr>
        <p:txBody>
          <a:bodyPr/>
          <a:lstStyle/>
          <a:p>
            <a:fld id="{7F7D413F-4F88-483D-9A41-24B83BC5938E}" type="datetime1">
              <a:rPr lang="en-GB" smtClean="0">
                <a:ea typeface="MS PGothic" pitchFamily="34" charset="-128"/>
              </a:rPr>
              <a:pPr/>
              <a:t>05/12/2011</a:t>
            </a:fld>
            <a:endParaRPr lang="en-US" smtClean="0">
              <a:ea typeface="MS PGothic" pitchFamily="34" charset="-128"/>
            </a:endParaRPr>
          </a:p>
        </p:txBody>
      </p:sp>
      <p:pic>
        <p:nvPicPr>
          <p:cNvPr id="21507" name="Picture 80"/>
          <p:cNvPicPr>
            <a:picLocks noChangeAspect="1" noChangeArrowheads="1"/>
          </p:cNvPicPr>
          <p:nvPr/>
        </p:nvPicPr>
        <p:blipFill>
          <a:blip r:embed="rId2"/>
          <a:srcRect/>
          <a:stretch>
            <a:fillRect/>
          </a:stretch>
        </p:blipFill>
        <p:spPr bwMode="auto">
          <a:xfrm>
            <a:off x="2071688" y="1965325"/>
            <a:ext cx="5037137" cy="4078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sv-SE" dirty="0" smtClean="0">
                <a:solidFill>
                  <a:schemeClr val="bg2">
                    <a:lumMod val="50000"/>
                  </a:schemeClr>
                </a:solidFill>
                <a:ea typeface="+mj-ea"/>
                <a:cs typeface="+mj-cs"/>
              </a:rPr>
              <a:t>Markers for </a:t>
            </a:r>
            <a:r>
              <a:rPr lang="sv-SE" dirty="0" err="1" smtClean="0">
                <a:solidFill>
                  <a:schemeClr val="bg2">
                    <a:lumMod val="50000"/>
                  </a:schemeClr>
                </a:solidFill>
                <a:ea typeface="+mj-ea"/>
                <a:cs typeface="+mj-cs"/>
              </a:rPr>
              <a:t>personalized</a:t>
            </a:r>
            <a:r>
              <a:rPr lang="sv-SE" dirty="0" smtClean="0">
                <a:solidFill>
                  <a:schemeClr val="bg2">
                    <a:lumMod val="50000"/>
                  </a:schemeClr>
                </a:solidFill>
                <a:ea typeface="+mj-ea"/>
                <a:cs typeface="+mj-cs"/>
              </a:rPr>
              <a:t> </a:t>
            </a:r>
            <a:r>
              <a:rPr lang="sv-SE" dirty="0" err="1" smtClean="0">
                <a:solidFill>
                  <a:schemeClr val="bg2">
                    <a:lumMod val="50000"/>
                  </a:schemeClr>
                </a:solidFill>
                <a:ea typeface="+mj-ea"/>
                <a:cs typeface="+mj-cs"/>
              </a:rPr>
              <a:t>medication</a:t>
            </a:r>
            <a:r>
              <a:rPr lang="sv-SE" dirty="0" smtClean="0">
                <a:solidFill>
                  <a:schemeClr val="bg2">
                    <a:lumMod val="50000"/>
                  </a:schemeClr>
                </a:solidFill>
                <a:ea typeface="+mj-ea"/>
                <a:cs typeface="+mj-cs"/>
              </a:rPr>
              <a:t> </a:t>
            </a:r>
            <a:r>
              <a:rPr lang="sv-SE" dirty="0" err="1" smtClean="0">
                <a:solidFill>
                  <a:schemeClr val="bg2">
                    <a:lumMod val="50000"/>
                  </a:schemeClr>
                </a:solidFill>
                <a:ea typeface="+mj-ea"/>
                <a:cs typeface="+mj-cs"/>
              </a:rPr>
              <a:t>clinical</a:t>
            </a:r>
            <a:r>
              <a:rPr lang="sv-SE" dirty="0" smtClean="0">
                <a:solidFill>
                  <a:schemeClr val="bg2">
                    <a:lumMod val="50000"/>
                  </a:schemeClr>
                </a:solidFill>
                <a:ea typeface="+mj-ea"/>
                <a:cs typeface="+mj-cs"/>
              </a:rPr>
              <a:t> </a:t>
            </a:r>
            <a:r>
              <a:rPr lang="sv-SE" dirty="0" err="1" smtClean="0">
                <a:solidFill>
                  <a:schemeClr val="bg2">
                    <a:lumMod val="50000"/>
                  </a:schemeClr>
                </a:solidFill>
                <a:ea typeface="+mj-ea"/>
                <a:cs typeface="+mj-cs"/>
              </a:rPr>
              <a:t>routine</a:t>
            </a:r>
            <a:r>
              <a:rPr lang="sv-SE" dirty="0" smtClean="0">
                <a:solidFill>
                  <a:schemeClr val="bg2">
                    <a:lumMod val="50000"/>
                  </a:schemeClr>
                </a:solidFill>
                <a:ea typeface="+mj-ea"/>
                <a:cs typeface="+mj-cs"/>
              </a:rPr>
              <a:t> in the </a:t>
            </a:r>
            <a:r>
              <a:rPr lang="sv-SE" dirty="0" err="1" smtClean="0">
                <a:solidFill>
                  <a:schemeClr val="bg2">
                    <a:lumMod val="50000"/>
                  </a:schemeClr>
                </a:solidFill>
                <a:ea typeface="+mj-ea"/>
                <a:cs typeface="+mj-cs"/>
              </a:rPr>
              <a:t>next</a:t>
            </a:r>
            <a:r>
              <a:rPr lang="sv-SE" dirty="0" smtClean="0">
                <a:solidFill>
                  <a:schemeClr val="bg2">
                    <a:lumMod val="50000"/>
                  </a:schemeClr>
                </a:solidFill>
                <a:ea typeface="+mj-ea"/>
                <a:cs typeface="+mj-cs"/>
              </a:rPr>
              <a:t> </a:t>
            </a:r>
            <a:r>
              <a:rPr lang="sv-SE" dirty="0" err="1" smtClean="0">
                <a:solidFill>
                  <a:schemeClr val="bg2">
                    <a:lumMod val="50000"/>
                  </a:schemeClr>
                </a:solidFill>
                <a:ea typeface="+mj-ea"/>
                <a:cs typeface="+mj-cs"/>
              </a:rPr>
              <a:t>decade</a:t>
            </a:r>
            <a:r>
              <a:rPr lang="sv-SE" dirty="0" smtClean="0">
                <a:solidFill>
                  <a:schemeClr val="bg2">
                    <a:lumMod val="50000"/>
                  </a:schemeClr>
                </a:solidFill>
                <a:ea typeface="+mj-ea"/>
                <a:cs typeface="+mj-cs"/>
              </a:rPr>
              <a:t>?</a:t>
            </a:r>
            <a:endParaRPr lang="en-GB" dirty="0">
              <a:solidFill>
                <a:schemeClr val="bg2">
                  <a:lumMod val="50000"/>
                </a:schemeClr>
              </a:solidFill>
              <a:ea typeface="+mj-ea"/>
              <a:cs typeface="+mj-cs"/>
            </a:endParaRPr>
          </a:p>
        </p:txBody>
      </p:sp>
      <p:sp>
        <p:nvSpPr>
          <p:cNvPr id="22530" name="Date Placeholder 3"/>
          <p:cNvSpPr>
            <a:spLocks noGrp="1"/>
          </p:cNvSpPr>
          <p:nvPr>
            <p:ph type="dt" sz="quarter" idx="10"/>
          </p:nvPr>
        </p:nvSpPr>
        <p:spPr bwMode="auto">
          <a:noFill/>
          <a:ln>
            <a:miter lim="800000"/>
            <a:headEnd/>
            <a:tailEnd/>
          </a:ln>
        </p:spPr>
        <p:txBody>
          <a:bodyPr/>
          <a:lstStyle/>
          <a:p>
            <a:fld id="{014A2A2C-0F46-4099-9740-560E90BEB19A}" type="datetime1">
              <a:rPr lang="en-GB" smtClean="0">
                <a:ea typeface="MS PGothic" pitchFamily="34" charset="-128"/>
              </a:rPr>
              <a:pPr/>
              <a:t>05/12/2011</a:t>
            </a:fld>
            <a:endParaRPr lang="en-US" smtClean="0">
              <a:ea typeface="MS PGothic" pitchFamily="34" charset="-128"/>
            </a:endParaRPr>
          </a:p>
        </p:txBody>
      </p:sp>
      <p:sp>
        <p:nvSpPr>
          <p:cNvPr id="22531" name="Rectangle 63"/>
          <p:cNvSpPr>
            <a:spLocks noChangeArrowheads="1"/>
          </p:cNvSpPr>
          <p:nvPr/>
        </p:nvSpPr>
        <p:spPr bwMode="auto">
          <a:xfrm>
            <a:off x="908050" y="2871788"/>
            <a:ext cx="6783388" cy="3432175"/>
          </a:xfrm>
          <a:prstGeom prst="rect">
            <a:avLst/>
          </a:prstGeom>
          <a:noFill/>
          <a:ln w="9525">
            <a:noFill/>
            <a:miter lim="800000"/>
            <a:headEnd/>
            <a:tailEnd/>
          </a:ln>
        </p:spPr>
        <p:txBody>
          <a:bodyPr/>
          <a:lstStyle/>
          <a:p>
            <a:endParaRPr lang="sv-SE"/>
          </a:p>
        </p:txBody>
      </p:sp>
      <p:pic>
        <p:nvPicPr>
          <p:cNvPr id="22532" name="Picture 65"/>
          <p:cNvPicPr>
            <a:picLocks noChangeAspect="1" noChangeArrowheads="1"/>
          </p:cNvPicPr>
          <p:nvPr/>
        </p:nvPicPr>
        <p:blipFill>
          <a:blip r:embed="rId2"/>
          <a:srcRect/>
          <a:stretch>
            <a:fillRect/>
          </a:stretch>
        </p:blipFill>
        <p:spPr bwMode="auto">
          <a:xfrm>
            <a:off x="1800225" y="2206625"/>
            <a:ext cx="5334000" cy="4318000"/>
          </a:xfrm>
          <a:prstGeom prst="rect">
            <a:avLst/>
          </a:prstGeom>
          <a:noFill/>
          <a:ln w="9525">
            <a:noFill/>
            <a:miter lim="800000"/>
            <a:headEnd/>
            <a:tailEnd/>
          </a:ln>
        </p:spPr>
      </p:pic>
      <p:sp>
        <p:nvSpPr>
          <p:cNvPr id="22533" name="Freeform 68"/>
          <p:cNvSpPr>
            <a:spLocks/>
          </p:cNvSpPr>
          <p:nvPr/>
        </p:nvSpPr>
        <p:spPr bwMode="auto">
          <a:xfrm>
            <a:off x="5603875" y="3467100"/>
            <a:ext cx="1308100" cy="911225"/>
          </a:xfrm>
          <a:custGeom>
            <a:avLst/>
            <a:gdLst>
              <a:gd name="T0" fmla="*/ 0 w 824"/>
              <a:gd name="T1" fmla="*/ 2147483647 h 574"/>
              <a:gd name="T2" fmla="*/ 2147483647 w 824"/>
              <a:gd name="T3" fmla="*/ 2147483647 h 574"/>
              <a:gd name="T4" fmla="*/ 2147483647 w 824"/>
              <a:gd name="T5" fmla="*/ 2147483647 h 574"/>
              <a:gd name="T6" fmla="*/ 2147483647 w 824"/>
              <a:gd name="T7" fmla="*/ 0 h 574"/>
              <a:gd name="T8" fmla="*/ 0 w 824"/>
              <a:gd name="T9" fmla="*/ 2147483647 h 574"/>
              <a:gd name="T10" fmla="*/ 0 60000 65536"/>
              <a:gd name="T11" fmla="*/ 0 60000 65536"/>
              <a:gd name="T12" fmla="*/ 0 60000 65536"/>
              <a:gd name="T13" fmla="*/ 0 60000 65536"/>
              <a:gd name="T14" fmla="*/ 0 60000 65536"/>
              <a:gd name="T15" fmla="*/ 0 w 824"/>
              <a:gd name="T16" fmla="*/ 0 h 574"/>
              <a:gd name="T17" fmla="*/ 824 w 824"/>
              <a:gd name="T18" fmla="*/ 574 h 574"/>
            </a:gdLst>
            <a:ahLst/>
            <a:cxnLst>
              <a:cxn ang="T10">
                <a:pos x="T0" y="T1"/>
              </a:cxn>
              <a:cxn ang="T11">
                <a:pos x="T2" y="T3"/>
              </a:cxn>
              <a:cxn ang="T12">
                <a:pos x="T4" y="T5"/>
              </a:cxn>
              <a:cxn ang="T13">
                <a:pos x="T6" y="T7"/>
              </a:cxn>
              <a:cxn ang="T14">
                <a:pos x="T8" y="T9"/>
              </a:cxn>
            </a:cxnLst>
            <a:rect l="T15" t="T16" r="T17" b="T18"/>
            <a:pathLst>
              <a:path w="824" h="574">
                <a:moveTo>
                  <a:pt x="0" y="560"/>
                </a:moveTo>
                <a:lnTo>
                  <a:pt x="11" y="574"/>
                </a:lnTo>
                <a:lnTo>
                  <a:pt x="824" y="14"/>
                </a:lnTo>
                <a:lnTo>
                  <a:pt x="814" y="0"/>
                </a:lnTo>
                <a:lnTo>
                  <a:pt x="0" y="560"/>
                </a:lnTo>
                <a:close/>
              </a:path>
            </a:pathLst>
          </a:custGeom>
          <a:solidFill>
            <a:srgbClr val="FF6600"/>
          </a:solidFill>
          <a:ln w="9525">
            <a:noFill/>
            <a:round/>
            <a:headEnd/>
            <a:tailEnd/>
          </a:ln>
        </p:spPr>
        <p:txBody>
          <a:bodyPr/>
          <a:lstStyle/>
          <a:p>
            <a:endParaRPr lang="en-US"/>
          </a:p>
        </p:txBody>
      </p:sp>
      <p:sp>
        <p:nvSpPr>
          <p:cNvPr id="22534" name="Freeform 69"/>
          <p:cNvSpPr>
            <a:spLocks/>
          </p:cNvSpPr>
          <p:nvPr/>
        </p:nvSpPr>
        <p:spPr bwMode="auto">
          <a:xfrm>
            <a:off x="2195513" y="3935413"/>
            <a:ext cx="1041400" cy="1222375"/>
          </a:xfrm>
          <a:custGeom>
            <a:avLst/>
            <a:gdLst>
              <a:gd name="T0" fmla="*/ 2147483647 w 656"/>
              <a:gd name="T1" fmla="*/ 2147483647 h 770"/>
              <a:gd name="T2" fmla="*/ 2147483647 w 656"/>
              <a:gd name="T3" fmla="*/ 2147483647 h 770"/>
              <a:gd name="T4" fmla="*/ 2147483647 w 656"/>
              <a:gd name="T5" fmla="*/ 0 h 770"/>
              <a:gd name="T6" fmla="*/ 0 w 656"/>
              <a:gd name="T7" fmla="*/ 2147483647 h 770"/>
              <a:gd name="T8" fmla="*/ 2147483647 w 656"/>
              <a:gd name="T9" fmla="*/ 2147483647 h 770"/>
              <a:gd name="T10" fmla="*/ 0 60000 65536"/>
              <a:gd name="T11" fmla="*/ 0 60000 65536"/>
              <a:gd name="T12" fmla="*/ 0 60000 65536"/>
              <a:gd name="T13" fmla="*/ 0 60000 65536"/>
              <a:gd name="T14" fmla="*/ 0 60000 65536"/>
              <a:gd name="T15" fmla="*/ 0 w 656"/>
              <a:gd name="T16" fmla="*/ 0 h 770"/>
              <a:gd name="T17" fmla="*/ 656 w 656"/>
              <a:gd name="T18" fmla="*/ 770 h 770"/>
            </a:gdLst>
            <a:ahLst/>
            <a:cxnLst>
              <a:cxn ang="T10">
                <a:pos x="T0" y="T1"/>
              </a:cxn>
              <a:cxn ang="T11">
                <a:pos x="T2" y="T3"/>
              </a:cxn>
              <a:cxn ang="T12">
                <a:pos x="T4" y="T5"/>
              </a:cxn>
              <a:cxn ang="T13">
                <a:pos x="T6" y="T7"/>
              </a:cxn>
              <a:cxn ang="T14">
                <a:pos x="T8" y="T9"/>
              </a:cxn>
            </a:cxnLst>
            <a:rect l="T15" t="T16" r="T17" b="T18"/>
            <a:pathLst>
              <a:path w="656" h="770">
                <a:moveTo>
                  <a:pt x="642" y="770"/>
                </a:moveTo>
                <a:lnTo>
                  <a:pt x="656" y="760"/>
                </a:lnTo>
                <a:lnTo>
                  <a:pt x="14" y="0"/>
                </a:lnTo>
                <a:lnTo>
                  <a:pt x="0" y="10"/>
                </a:lnTo>
                <a:lnTo>
                  <a:pt x="642" y="770"/>
                </a:lnTo>
                <a:close/>
              </a:path>
            </a:pathLst>
          </a:custGeom>
          <a:solidFill>
            <a:srgbClr val="FF6600"/>
          </a:solidFill>
          <a:ln w="9525">
            <a:noFill/>
            <a:round/>
            <a:headEnd/>
            <a:tailEnd/>
          </a:ln>
        </p:spPr>
        <p:txBody>
          <a:bodyPr/>
          <a:lstStyle/>
          <a:p>
            <a:endParaRPr lang="en-US"/>
          </a:p>
        </p:txBody>
      </p:sp>
      <p:sp>
        <p:nvSpPr>
          <p:cNvPr id="22535" name="Freeform 70"/>
          <p:cNvSpPr>
            <a:spLocks/>
          </p:cNvSpPr>
          <p:nvPr/>
        </p:nvSpPr>
        <p:spPr bwMode="auto">
          <a:xfrm>
            <a:off x="5280025" y="2493963"/>
            <a:ext cx="1308100" cy="911225"/>
          </a:xfrm>
          <a:custGeom>
            <a:avLst/>
            <a:gdLst>
              <a:gd name="T0" fmla="*/ 0 w 824"/>
              <a:gd name="T1" fmla="*/ 2147483647 h 574"/>
              <a:gd name="T2" fmla="*/ 2147483647 w 824"/>
              <a:gd name="T3" fmla="*/ 2147483647 h 574"/>
              <a:gd name="T4" fmla="*/ 2147483647 w 824"/>
              <a:gd name="T5" fmla="*/ 2147483647 h 574"/>
              <a:gd name="T6" fmla="*/ 2147483647 w 824"/>
              <a:gd name="T7" fmla="*/ 0 h 574"/>
              <a:gd name="T8" fmla="*/ 0 w 824"/>
              <a:gd name="T9" fmla="*/ 2147483647 h 574"/>
              <a:gd name="T10" fmla="*/ 0 60000 65536"/>
              <a:gd name="T11" fmla="*/ 0 60000 65536"/>
              <a:gd name="T12" fmla="*/ 0 60000 65536"/>
              <a:gd name="T13" fmla="*/ 0 60000 65536"/>
              <a:gd name="T14" fmla="*/ 0 60000 65536"/>
              <a:gd name="T15" fmla="*/ 0 w 824"/>
              <a:gd name="T16" fmla="*/ 0 h 574"/>
              <a:gd name="T17" fmla="*/ 824 w 824"/>
              <a:gd name="T18" fmla="*/ 574 h 574"/>
            </a:gdLst>
            <a:ahLst/>
            <a:cxnLst>
              <a:cxn ang="T10">
                <a:pos x="T0" y="T1"/>
              </a:cxn>
              <a:cxn ang="T11">
                <a:pos x="T2" y="T3"/>
              </a:cxn>
              <a:cxn ang="T12">
                <a:pos x="T4" y="T5"/>
              </a:cxn>
              <a:cxn ang="T13">
                <a:pos x="T6" y="T7"/>
              </a:cxn>
              <a:cxn ang="T14">
                <a:pos x="T8" y="T9"/>
              </a:cxn>
            </a:cxnLst>
            <a:rect l="T15" t="T16" r="T17" b="T18"/>
            <a:pathLst>
              <a:path w="824" h="574">
                <a:moveTo>
                  <a:pt x="0" y="560"/>
                </a:moveTo>
                <a:lnTo>
                  <a:pt x="11" y="574"/>
                </a:lnTo>
                <a:lnTo>
                  <a:pt x="824" y="14"/>
                </a:lnTo>
                <a:lnTo>
                  <a:pt x="813" y="0"/>
                </a:lnTo>
                <a:lnTo>
                  <a:pt x="0" y="560"/>
                </a:lnTo>
                <a:close/>
              </a:path>
            </a:pathLst>
          </a:custGeom>
          <a:solidFill>
            <a:srgbClr val="FF6600"/>
          </a:solidFill>
          <a:ln w="9525">
            <a:noFill/>
            <a:round/>
            <a:headEnd/>
            <a:tailEnd/>
          </a:ln>
        </p:spPr>
        <p:txBody>
          <a:bodyPr/>
          <a:lstStyle/>
          <a:p>
            <a:endParaRPr lang="en-US"/>
          </a:p>
        </p:txBody>
      </p:sp>
      <p:sp>
        <p:nvSpPr>
          <p:cNvPr id="22536" name="Freeform 71"/>
          <p:cNvSpPr>
            <a:spLocks/>
          </p:cNvSpPr>
          <p:nvPr/>
        </p:nvSpPr>
        <p:spPr bwMode="auto">
          <a:xfrm>
            <a:off x="5240338" y="4743450"/>
            <a:ext cx="1239837" cy="847725"/>
          </a:xfrm>
          <a:custGeom>
            <a:avLst/>
            <a:gdLst>
              <a:gd name="T0" fmla="*/ 2147483647 w 781"/>
              <a:gd name="T1" fmla="*/ 0 h 534"/>
              <a:gd name="T2" fmla="*/ 0 w 781"/>
              <a:gd name="T3" fmla="*/ 2147483647 h 534"/>
              <a:gd name="T4" fmla="*/ 2147483647 w 781"/>
              <a:gd name="T5" fmla="*/ 2147483647 h 534"/>
              <a:gd name="T6" fmla="*/ 2147483647 w 781"/>
              <a:gd name="T7" fmla="*/ 2147483647 h 534"/>
              <a:gd name="T8" fmla="*/ 2147483647 w 781"/>
              <a:gd name="T9" fmla="*/ 0 h 534"/>
              <a:gd name="T10" fmla="*/ 0 60000 65536"/>
              <a:gd name="T11" fmla="*/ 0 60000 65536"/>
              <a:gd name="T12" fmla="*/ 0 60000 65536"/>
              <a:gd name="T13" fmla="*/ 0 60000 65536"/>
              <a:gd name="T14" fmla="*/ 0 60000 65536"/>
              <a:gd name="T15" fmla="*/ 0 w 781"/>
              <a:gd name="T16" fmla="*/ 0 h 534"/>
              <a:gd name="T17" fmla="*/ 781 w 781"/>
              <a:gd name="T18" fmla="*/ 534 h 534"/>
            </a:gdLst>
            <a:ahLst/>
            <a:cxnLst>
              <a:cxn ang="T10">
                <a:pos x="T0" y="T1"/>
              </a:cxn>
              <a:cxn ang="T11">
                <a:pos x="T2" y="T3"/>
              </a:cxn>
              <a:cxn ang="T12">
                <a:pos x="T4" y="T5"/>
              </a:cxn>
              <a:cxn ang="T13">
                <a:pos x="T6" y="T7"/>
              </a:cxn>
              <a:cxn ang="T14">
                <a:pos x="T8" y="T9"/>
              </a:cxn>
            </a:cxnLst>
            <a:rect l="T15" t="T16" r="T17" b="T18"/>
            <a:pathLst>
              <a:path w="781" h="534">
                <a:moveTo>
                  <a:pt x="11" y="0"/>
                </a:moveTo>
                <a:lnTo>
                  <a:pt x="0" y="14"/>
                </a:lnTo>
                <a:lnTo>
                  <a:pt x="770" y="534"/>
                </a:lnTo>
                <a:lnTo>
                  <a:pt x="781" y="520"/>
                </a:lnTo>
                <a:lnTo>
                  <a:pt x="11" y="0"/>
                </a:lnTo>
                <a:close/>
              </a:path>
            </a:pathLst>
          </a:custGeom>
          <a:solidFill>
            <a:srgbClr val="FF6600"/>
          </a:solidFill>
          <a:ln w="9525">
            <a:noFill/>
            <a:round/>
            <a:headEnd/>
            <a:tailEnd/>
          </a:ln>
        </p:spPr>
        <p:txBody>
          <a:bodyPr/>
          <a:lstStyle/>
          <a:p>
            <a:endParaRPr lang="en-US"/>
          </a:p>
        </p:txBody>
      </p:sp>
      <p:sp>
        <p:nvSpPr>
          <p:cNvPr id="22537" name="Rectangle 73"/>
          <p:cNvSpPr>
            <a:spLocks noChangeArrowheads="1"/>
          </p:cNvSpPr>
          <p:nvPr/>
        </p:nvSpPr>
        <p:spPr bwMode="auto">
          <a:xfrm>
            <a:off x="6646863" y="2170113"/>
            <a:ext cx="193675" cy="427037"/>
          </a:xfrm>
          <a:prstGeom prst="rect">
            <a:avLst/>
          </a:prstGeom>
          <a:noFill/>
          <a:ln w="9525">
            <a:noFill/>
            <a:miter lim="800000"/>
            <a:headEnd/>
            <a:tailEnd/>
          </a:ln>
        </p:spPr>
        <p:txBody>
          <a:bodyPr wrap="none" lIns="0" tIns="0" rIns="0" bIns="0">
            <a:spAutoFit/>
          </a:bodyPr>
          <a:lstStyle/>
          <a:p>
            <a:r>
              <a:rPr lang="en-US" sz="2800">
                <a:solidFill>
                  <a:srgbClr val="FC6434"/>
                </a:solidFill>
                <a:cs typeface="Tahoma" pitchFamily="34" charset="0"/>
              </a:rPr>
              <a:t>1</a:t>
            </a:r>
            <a:endParaRPr lang="en-US" sz="2800" u="sng">
              <a:cs typeface="Tahoma" pitchFamily="34" charset="0"/>
            </a:endParaRPr>
          </a:p>
        </p:txBody>
      </p:sp>
      <p:sp>
        <p:nvSpPr>
          <p:cNvPr id="22538" name="Rectangle 74"/>
          <p:cNvSpPr>
            <a:spLocks noChangeArrowheads="1"/>
          </p:cNvSpPr>
          <p:nvPr/>
        </p:nvSpPr>
        <p:spPr bwMode="auto">
          <a:xfrm>
            <a:off x="6546850" y="2871788"/>
            <a:ext cx="407988" cy="563562"/>
          </a:xfrm>
          <a:prstGeom prst="rect">
            <a:avLst/>
          </a:prstGeom>
          <a:noFill/>
          <a:ln w="9525">
            <a:noFill/>
            <a:miter lim="800000"/>
            <a:headEnd/>
            <a:tailEnd/>
          </a:ln>
        </p:spPr>
        <p:txBody>
          <a:bodyPr/>
          <a:lstStyle/>
          <a:p>
            <a:endParaRPr lang="sv-SE"/>
          </a:p>
        </p:txBody>
      </p:sp>
      <p:sp>
        <p:nvSpPr>
          <p:cNvPr id="22539" name="Rectangle 75"/>
          <p:cNvSpPr>
            <a:spLocks noChangeArrowheads="1"/>
          </p:cNvSpPr>
          <p:nvPr/>
        </p:nvSpPr>
        <p:spPr bwMode="auto">
          <a:xfrm>
            <a:off x="6899275" y="3033713"/>
            <a:ext cx="193675" cy="427037"/>
          </a:xfrm>
          <a:prstGeom prst="rect">
            <a:avLst/>
          </a:prstGeom>
          <a:noFill/>
          <a:ln w="9525">
            <a:noFill/>
            <a:miter lim="800000"/>
            <a:headEnd/>
            <a:tailEnd/>
          </a:ln>
        </p:spPr>
        <p:txBody>
          <a:bodyPr wrap="none" lIns="0" tIns="0" rIns="0" bIns="0">
            <a:spAutoFit/>
          </a:bodyPr>
          <a:lstStyle/>
          <a:p>
            <a:r>
              <a:rPr lang="en-US" sz="2800">
                <a:solidFill>
                  <a:srgbClr val="FC6434"/>
                </a:solidFill>
                <a:cs typeface="Tahoma" pitchFamily="34" charset="0"/>
              </a:rPr>
              <a:t>2</a:t>
            </a:r>
            <a:endParaRPr lang="en-US" sz="2800" u="sng">
              <a:cs typeface="Tahoma" pitchFamily="34" charset="0"/>
            </a:endParaRPr>
          </a:p>
        </p:txBody>
      </p:sp>
      <p:sp>
        <p:nvSpPr>
          <p:cNvPr id="22540" name="Rectangle 76"/>
          <p:cNvSpPr>
            <a:spLocks noChangeArrowheads="1"/>
          </p:cNvSpPr>
          <p:nvPr/>
        </p:nvSpPr>
        <p:spPr bwMode="auto">
          <a:xfrm>
            <a:off x="6343650" y="4840288"/>
            <a:ext cx="407988" cy="563562"/>
          </a:xfrm>
          <a:prstGeom prst="rect">
            <a:avLst/>
          </a:prstGeom>
          <a:noFill/>
          <a:ln w="9525">
            <a:noFill/>
            <a:miter lim="800000"/>
            <a:headEnd/>
            <a:tailEnd/>
          </a:ln>
        </p:spPr>
        <p:txBody>
          <a:bodyPr/>
          <a:lstStyle/>
          <a:p>
            <a:endParaRPr lang="sv-SE"/>
          </a:p>
        </p:txBody>
      </p:sp>
      <p:sp>
        <p:nvSpPr>
          <p:cNvPr id="22541" name="Rectangle 77"/>
          <p:cNvSpPr>
            <a:spLocks noChangeArrowheads="1"/>
          </p:cNvSpPr>
          <p:nvPr/>
        </p:nvSpPr>
        <p:spPr bwMode="auto">
          <a:xfrm>
            <a:off x="6573838" y="5122863"/>
            <a:ext cx="193675" cy="427037"/>
          </a:xfrm>
          <a:prstGeom prst="rect">
            <a:avLst/>
          </a:prstGeom>
          <a:noFill/>
          <a:ln w="9525">
            <a:noFill/>
            <a:miter lim="800000"/>
            <a:headEnd/>
            <a:tailEnd/>
          </a:ln>
        </p:spPr>
        <p:txBody>
          <a:bodyPr wrap="none" lIns="0" tIns="0" rIns="0" bIns="0">
            <a:spAutoFit/>
          </a:bodyPr>
          <a:lstStyle/>
          <a:p>
            <a:r>
              <a:rPr lang="en-US" sz="2800">
                <a:solidFill>
                  <a:srgbClr val="FC6434"/>
                </a:solidFill>
                <a:cs typeface="Tahoma" pitchFamily="34" charset="0"/>
              </a:rPr>
              <a:t>3</a:t>
            </a:r>
            <a:endParaRPr lang="en-US" sz="2800" u="sng">
              <a:cs typeface="Tahoma" pitchFamily="34" charset="0"/>
            </a:endParaRPr>
          </a:p>
        </p:txBody>
      </p:sp>
      <p:sp>
        <p:nvSpPr>
          <p:cNvPr id="22542" name="Rectangle 78"/>
          <p:cNvSpPr>
            <a:spLocks noChangeArrowheads="1"/>
          </p:cNvSpPr>
          <p:nvPr/>
        </p:nvSpPr>
        <p:spPr bwMode="auto">
          <a:xfrm>
            <a:off x="1858963" y="2998788"/>
            <a:ext cx="407987" cy="563562"/>
          </a:xfrm>
          <a:prstGeom prst="rect">
            <a:avLst/>
          </a:prstGeom>
          <a:noFill/>
          <a:ln w="9525">
            <a:noFill/>
            <a:miter lim="800000"/>
            <a:headEnd/>
            <a:tailEnd/>
          </a:ln>
        </p:spPr>
        <p:txBody>
          <a:bodyPr/>
          <a:lstStyle/>
          <a:p>
            <a:endParaRPr lang="sv-SE"/>
          </a:p>
        </p:txBody>
      </p:sp>
      <p:sp>
        <p:nvSpPr>
          <p:cNvPr id="22543" name="Rectangle 79"/>
          <p:cNvSpPr>
            <a:spLocks noChangeArrowheads="1"/>
          </p:cNvSpPr>
          <p:nvPr/>
        </p:nvSpPr>
        <p:spPr bwMode="auto">
          <a:xfrm>
            <a:off x="1979613" y="3543300"/>
            <a:ext cx="193675" cy="427038"/>
          </a:xfrm>
          <a:prstGeom prst="rect">
            <a:avLst/>
          </a:prstGeom>
          <a:noFill/>
          <a:ln w="9525">
            <a:noFill/>
            <a:miter lim="800000"/>
            <a:headEnd/>
            <a:tailEnd/>
          </a:ln>
        </p:spPr>
        <p:txBody>
          <a:bodyPr wrap="none" lIns="0" tIns="0" rIns="0" bIns="0">
            <a:spAutoFit/>
          </a:bodyPr>
          <a:lstStyle/>
          <a:p>
            <a:r>
              <a:rPr lang="en-US" sz="2800">
                <a:solidFill>
                  <a:srgbClr val="FC6434"/>
                </a:solidFill>
                <a:cs typeface="Tahoma" pitchFamily="34" charset="0"/>
              </a:rPr>
              <a:t>4</a:t>
            </a:r>
            <a:endParaRPr lang="en-US" sz="2800" u="sng">
              <a:cs typeface="Tahoma"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1150938" y="593725"/>
            <a:ext cx="6815137" cy="1143000"/>
          </a:xfrm>
        </p:spPr>
        <p:txBody>
          <a:bodyPr/>
          <a:lstStyle/>
          <a:p>
            <a:pPr eaLnBrk="1" hangingPunct="1">
              <a:defRPr/>
            </a:pPr>
            <a:r>
              <a:rPr lang="en-US" dirty="0" smtClean="0">
                <a:solidFill>
                  <a:schemeClr val="bg2">
                    <a:lumMod val="50000"/>
                  </a:schemeClr>
                </a:solidFill>
                <a:latin typeface="+mn-lt"/>
                <a:ea typeface="+mj-ea"/>
                <a:cs typeface="+mj-cs"/>
              </a:rPr>
              <a:t>Microarray technology</a:t>
            </a:r>
          </a:p>
        </p:txBody>
      </p:sp>
      <p:pic>
        <p:nvPicPr>
          <p:cNvPr id="23554" name="Picture 3" descr="BENSON"/>
          <p:cNvPicPr>
            <a:picLocks noChangeAspect="1" noChangeArrowheads="1"/>
          </p:cNvPicPr>
          <p:nvPr/>
        </p:nvPicPr>
        <p:blipFill>
          <a:blip r:embed="rId2"/>
          <a:srcRect/>
          <a:stretch>
            <a:fillRect/>
          </a:stretch>
        </p:blipFill>
        <p:spPr bwMode="auto">
          <a:xfrm>
            <a:off x="4787900" y="1749425"/>
            <a:ext cx="2879725" cy="4343400"/>
          </a:xfrm>
          <a:prstGeom prst="rect">
            <a:avLst/>
          </a:prstGeom>
          <a:noFill/>
          <a:ln w="9525">
            <a:solidFill>
              <a:schemeClr val="tx1"/>
            </a:solidFill>
            <a:miter lim="800000"/>
            <a:headEnd/>
            <a:tailEnd/>
          </a:ln>
        </p:spPr>
      </p:pic>
      <p:sp>
        <p:nvSpPr>
          <p:cNvPr id="23555" name="Rectangle 4"/>
          <p:cNvSpPr>
            <a:spLocks noChangeArrowheads="1"/>
          </p:cNvSpPr>
          <p:nvPr/>
        </p:nvSpPr>
        <p:spPr bwMode="auto">
          <a:xfrm>
            <a:off x="1547813" y="4868863"/>
            <a:ext cx="1981200" cy="838200"/>
          </a:xfrm>
          <a:prstGeom prst="rect">
            <a:avLst/>
          </a:prstGeom>
          <a:solidFill>
            <a:srgbClr val="666699"/>
          </a:solidFill>
          <a:ln w="9525">
            <a:solidFill>
              <a:schemeClr val="tx1"/>
            </a:solidFill>
            <a:miter lim="800000"/>
            <a:headEnd/>
            <a:tailEnd/>
          </a:ln>
        </p:spPr>
        <p:txBody>
          <a:bodyPr wrap="none" anchor="ctr"/>
          <a:lstStyle/>
          <a:p>
            <a:pPr algn="ctr" eaLnBrk="0" hangingPunct="0"/>
            <a:r>
              <a:rPr lang="sv-SE" sz="3000">
                <a:solidFill>
                  <a:srgbClr val="F8F8F8"/>
                </a:solidFill>
                <a:latin typeface="Arial" charset="0"/>
              </a:rPr>
              <a:t>Protein</a:t>
            </a:r>
            <a:endParaRPr lang="en-GB" sz="3000">
              <a:solidFill>
                <a:srgbClr val="F8F8F8"/>
              </a:solidFill>
              <a:latin typeface="Arial" charset="0"/>
            </a:endParaRPr>
          </a:p>
        </p:txBody>
      </p:sp>
      <p:sp>
        <p:nvSpPr>
          <p:cNvPr id="23556" name="Rectangle 5"/>
          <p:cNvSpPr>
            <a:spLocks noChangeArrowheads="1"/>
          </p:cNvSpPr>
          <p:nvPr/>
        </p:nvSpPr>
        <p:spPr bwMode="auto">
          <a:xfrm>
            <a:off x="1547813" y="3500438"/>
            <a:ext cx="1981200" cy="838200"/>
          </a:xfrm>
          <a:prstGeom prst="rect">
            <a:avLst/>
          </a:prstGeom>
          <a:solidFill>
            <a:srgbClr val="666699"/>
          </a:solidFill>
          <a:ln w="9525">
            <a:solidFill>
              <a:schemeClr val="tx1"/>
            </a:solidFill>
            <a:miter lim="800000"/>
            <a:headEnd/>
            <a:tailEnd/>
          </a:ln>
        </p:spPr>
        <p:txBody>
          <a:bodyPr wrap="none" anchor="ctr"/>
          <a:lstStyle/>
          <a:p>
            <a:pPr algn="ctr" eaLnBrk="0" hangingPunct="0"/>
            <a:r>
              <a:rPr lang="sv-SE" sz="3000">
                <a:solidFill>
                  <a:srgbClr val="F8F8F8"/>
                </a:solidFill>
                <a:latin typeface="Arial" charset="0"/>
              </a:rPr>
              <a:t>mRNA</a:t>
            </a:r>
            <a:endParaRPr lang="en-GB" sz="3000">
              <a:solidFill>
                <a:srgbClr val="F8F8F8"/>
              </a:solidFill>
              <a:latin typeface="Arial" charset="0"/>
            </a:endParaRPr>
          </a:p>
        </p:txBody>
      </p:sp>
      <p:sp>
        <p:nvSpPr>
          <p:cNvPr id="23557" name="Rectangle 6"/>
          <p:cNvSpPr>
            <a:spLocks noChangeArrowheads="1"/>
          </p:cNvSpPr>
          <p:nvPr/>
        </p:nvSpPr>
        <p:spPr bwMode="auto">
          <a:xfrm>
            <a:off x="1547813" y="2133600"/>
            <a:ext cx="1981200" cy="838200"/>
          </a:xfrm>
          <a:prstGeom prst="rect">
            <a:avLst/>
          </a:prstGeom>
          <a:solidFill>
            <a:srgbClr val="666699"/>
          </a:solidFill>
          <a:ln w="9525">
            <a:solidFill>
              <a:schemeClr val="tx1"/>
            </a:solidFill>
            <a:miter lim="800000"/>
            <a:headEnd/>
            <a:tailEnd/>
          </a:ln>
        </p:spPr>
        <p:txBody>
          <a:bodyPr wrap="none" anchor="ctr"/>
          <a:lstStyle/>
          <a:p>
            <a:pPr algn="ctr" eaLnBrk="0" hangingPunct="0"/>
            <a:r>
              <a:rPr lang="sv-SE" sz="3000">
                <a:solidFill>
                  <a:srgbClr val="F8F8F8"/>
                </a:solidFill>
                <a:latin typeface="Arial" charset="0"/>
              </a:rPr>
              <a:t>DNA</a:t>
            </a:r>
            <a:endParaRPr lang="en-GB" sz="3000">
              <a:solidFill>
                <a:srgbClr val="F8F8F8"/>
              </a:solidFill>
              <a:latin typeface="Arial" charset="0"/>
            </a:endParaRPr>
          </a:p>
        </p:txBody>
      </p:sp>
      <p:cxnSp>
        <p:nvCxnSpPr>
          <p:cNvPr id="23558" name="AutoShape 7"/>
          <p:cNvCxnSpPr>
            <a:cxnSpLocks noChangeShapeType="1"/>
            <a:stCxn id="23557" idx="2"/>
            <a:endCxn id="23556" idx="0"/>
          </p:cNvCxnSpPr>
          <p:nvPr/>
        </p:nvCxnSpPr>
        <p:spPr bwMode="auto">
          <a:xfrm>
            <a:off x="2538413" y="2971800"/>
            <a:ext cx="0" cy="528638"/>
          </a:xfrm>
          <a:prstGeom prst="straightConnector1">
            <a:avLst/>
          </a:prstGeom>
          <a:noFill/>
          <a:ln w="38100">
            <a:solidFill>
              <a:schemeClr val="bg1"/>
            </a:solidFill>
            <a:round/>
            <a:headEnd/>
            <a:tailEnd type="triangle" w="lg" len="lg"/>
          </a:ln>
        </p:spPr>
      </p:cxnSp>
      <p:cxnSp>
        <p:nvCxnSpPr>
          <p:cNvPr id="23559" name="AutoShape 8"/>
          <p:cNvCxnSpPr>
            <a:cxnSpLocks noChangeShapeType="1"/>
            <a:stCxn id="23556" idx="2"/>
            <a:endCxn id="23555" idx="0"/>
          </p:cNvCxnSpPr>
          <p:nvPr/>
        </p:nvCxnSpPr>
        <p:spPr bwMode="auto">
          <a:xfrm>
            <a:off x="2538413" y="4338638"/>
            <a:ext cx="0" cy="530225"/>
          </a:xfrm>
          <a:prstGeom prst="straightConnector1">
            <a:avLst/>
          </a:prstGeom>
          <a:noFill/>
          <a:ln w="38100">
            <a:solidFill>
              <a:schemeClr val="bg1"/>
            </a:solidFill>
            <a:round/>
            <a:headEnd/>
            <a:tailEnd type="triangle" w="lg" len="lg"/>
          </a:ln>
        </p:spPr>
      </p:cxnSp>
      <p:cxnSp>
        <p:nvCxnSpPr>
          <p:cNvPr id="23560" name="AutoShape 9"/>
          <p:cNvCxnSpPr>
            <a:cxnSpLocks noChangeShapeType="1"/>
            <a:stCxn id="23556" idx="3"/>
          </p:cNvCxnSpPr>
          <p:nvPr/>
        </p:nvCxnSpPr>
        <p:spPr bwMode="auto">
          <a:xfrm>
            <a:off x="3529013" y="3919538"/>
            <a:ext cx="1258887" cy="1587"/>
          </a:xfrm>
          <a:prstGeom prst="straightConnector1">
            <a:avLst/>
          </a:prstGeom>
          <a:noFill/>
          <a:ln w="38100">
            <a:solidFill>
              <a:schemeClr val="bg1"/>
            </a:solidFill>
            <a:round/>
            <a:headEnd/>
            <a:tailEnd type="triangle" w="lg" len="lg"/>
          </a:ln>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304800" y="1411288"/>
            <a:ext cx="8534400" cy="5078412"/>
          </a:xfrm>
          <a:prstGeom prst="rect">
            <a:avLst/>
          </a:prstGeom>
          <a:solidFill>
            <a:srgbClr val="FFFFCC"/>
          </a:solidFill>
          <a:ln w="9525">
            <a:solidFill>
              <a:schemeClr val="tx1"/>
            </a:solidFill>
            <a:miter lim="800000"/>
            <a:headEnd/>
            <a:tailEnd/>
          </a:ln>
        </p:spPr>
        <p:txBody>
          <a:bodyPr wrap="none" anchor="ctr"/>
          <a:lstStyle/>
          <a:p>
            <a:endParaRPr lang="sv-SE"/>
          </a:p>
        </p:txBody>
      </p:sp>
      <p:graphicFrame>
        <p:nvGraphicFramePr>
          <p:cNvPr id="24578" name="Object 3"/>
          <p:cNvGraphicFramePr>
            <a:graphicFrameLocks noChangeAspect="1"/>
          </p:cNvGraphicFramePr>
          <p:nvPr/>
        </p:nvGraphicFramePr>
        <p:xfrm>
          <a:off x="381000" y="1484313"/>
          <a:ext cx="8458200" cy="4913312"/>
        </p:xfrm>
        <a:graphic>
          <a:graphicData uri="http://schemas.openxmlformats.org/presentationml/2006/ole">
            <p:oleObj spid="_x0000_s24578" name="Worksheet" r:id="rId4" imgW="12205440" imgH="10541520" progId="Excel.Sheet.8">
              <p:embed/>
            </p:oleObj>
          </a:graphicData>
        </a:graphic>
      </p:graphicFrame>
      <p:sp>
        <p:nvSpPr>
          <p:cNvPr id="421892" name="Text Box 4"/>
          <p:cNvSpPr txBox="1">
            <a:spLocks noChangeArrowheads="1"/>
          </p:cNvSpPr>
          <p:nvPr/>
        </p:nvSpPr>
        <p:spPr bwMode="auto">
          <a:xfrm>
            <a:off x="1525588" y="592138"/>
            <a:ext cx="7223125" cy="584200"/>
          </a:xfrm>
          <a:prstGeom prst="rect">
            <a:avLst/>
          </a:prstGeom>
          <a:noFill/>
          <a:ln>
            <a:noFill/>
          </a:ln>
          <a:effectLst/>
          <a:extLst/>
        </p:spPr>
        <p:txBody>
          <a:bodyPr>
            <a:spAutoFit/>
          </a:bodyPr>
          <a:lstStyle/>
          <a:p>
            <a:pPr algn="r" eaLnBrk="0" hangingPunct="0">
              <a:defRPr/>
            </a:pPr>
            <a:r>
              <a:rPr lang="en-US" sz="3200" b="1" dirty="0">
                <a:solidFill>
                  <a:schemeClr val="bg2">
                    <a:lumMod val="50000"/>
                  </a:schemeClr>
                </a:solidFill>
                <a:latin typeface="+mn-lt"/>
                <a:ea typeface="ＭＳ Ｐゴシック" charset="0"/>
                <a:cs typeface="Tahoma" charset="0"/>
              </a:rPr>
              <a:t>Long, long, long list of genes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
      <a:dk1>
        <a:srgbClr val="000000"/>
      </a:dk1>
      <a:lt1>
        <a:srgbClr val="6699FF"/>
      </a:lt1>
      <a:dk2>
        <a:srgbClr val="003399"/>
      </a:dk2>
      <a:lt2>
        <a:srgbClr val="3399FF"/>
      </a:lt2>
      <a:accent1>
        <a:srgbClr val="FF3300"/>
      </a:accent1>
      <a:accent2>
        <a:srgbClr val="00FFFF"/>
      </a:accent2>
      <a:accent3>
        <a:srgbClr val="B8CAFF"/>
      </a:accent3>
      <a:accent4>
        <a:srgbClr val="000000"/>
      </a:accent4>
      <a:accent5>
        <a:srgbClr val="FFADAA"/>
      </a:accent5>
      <a:accent6>
        <a:srgbClr val="00E7E7"/>
      </a:accent6>
      <a:hlink>
        <a:srgbClr val="FF9900"/>
      </a:hlink>
      <a:folHlink>
        <a:srgbClr val="00CC66"/>
      </a:folHlink>
    </a:clrScheme>
    <a:fontScheme name="EC-DGResearc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C-DGResearc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C-DGResearc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C-DGResearc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C-DGResearc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C-DGResea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C-DGResea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C-DGResea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Theme1</Template>
  <TotalTime>9532</TotalTime>
  <Words>944</Words>
  <Application>Microsoft Office PowerPoint</Application>
  <PresentationFormat>On-screen Show (4:3)</PresentationFormat>
  <Paragraphs>173</Paragraphs>
  <Slides>34</Slides>
  <Notes>7</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34</vt:i4>
      </vt:variant>
    </vt:vector>
  </HeadingPairs>
  <TitlesOfParts>
    <vt:vector size="38" baseType="lpstr">
      <vt:lpstr>Theme1</vt:lpstr>
      <vt:lpstr>Worksheet</vt:lpstr>
      <vt:lpstr>Bitmap Image</vt:lpstr>
      <vt:lpstr>Photo Editor Photo</vt:lpstr>
      <vt:lpstr>MultiMod: Systems biology to individualize medication</vt:lpstr>
      <vt:lpstr>Clinical problem</vt:lpstr>
      <vt:lpstr>Financial problem</vt:lpstr>
      <vt:lpstr>Two levels of complexity</vt:lpstr>
      <vt:lpstr>Two levels of complexity</vt:lpstr>
      <vt:lpstr>Diagnostic fingerprints?</vt:lpstr>
      <vt:lpstr>Markers for personalized medication clinical routine in the next decade?</vt:lpstr>
      <vt:lpstr>Microarray technology</vt:lpstr>
      <vt:lpstr>Slide 9</vt:lpstr>
      <vt:lpstr>Many genes with small effects - combinations</vt:lpstr>
      <vt:lpstr> </vt:lpstr>
      <vt:lpstr>  </vt:lpstr>
      <vt:lpstr>Networks to find correct combinations?</vt:lpstr>
      <vt:lpstr>Biological networks are modular</vt:lpstr>
      <vt:lpstr>Advantages of network modules</vt:lpstr>
      <vt:lpstr>Seasonal allergic rhinitis; an optimal model of complex disease</vt:lpstr>
      <vt:lpstr>Seasonal allergic rhinitis; an optimal model of complex disease</vt:lpstr>
      <vt:lpstr>Disease model</vt:lpstr>
      <vt:lpstr>Slide 19</vt:lpstr>
      <vt:lpstr>Disease modules in PPI network</vt:lpstr>
      <vt:lpstr>Disease modules in PPI network</vt:lpstr>
      <vt:lpstr>Disease module based on a key transcription factor</vt:lpstr>
      <vt:lpstr>Disease module based on co-regulation by transcription factors</vt:lpstr>
      <vt:lpstr>Disease module based on co-regulation by transcription factors</vt:lpstr>
      <vt:lpstr>Disease module based on co-regulation by microRNAs</vt:lpstr>
      <vt:lpstr>Network based analysis of  genome data</vt:lpstr>
      <vt:lpstr>Reverse-engineering</vt:lpstr>
      <vt:lpstr>Network inference by elastic net</vt:lpstr>
      <vt:lpstr>Method outline</vt:lpstr>
      <vt:lpstr>Proteomic detection of clinical markers</vt:lpstr>
      <vt:lpstr>Proteomic detection of clinical markers</vt:lpstr>
      <vt:lpstr>Radical change  for  patients and physicians</vt:lpstr>
      <vt:lpstr>Summary</vt:lpstr>
      <vt:lpstr>Acknowledgements</vt:lpstr>
    </vt:vector>
  </TitlesOfParts>
  <Company>Wallenberg Laboratoriet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Wallenberg Lab</dc:creator>
  <cp:lastModifiedBy>Fredrik Barrenäs</cp:lastModifiedBy>
  <cp:revision>208</cp:revision>
  <dcterms:created xsi:type="dcterms:W3CDTF">2004-12-01T18:04:37Z</dcterms:created>
  <dcterms:modified xsi:type="dcterms:W3CDTF">2011-12-05T08:03:31Z</dcterms:modified>
</cp:coreProperties>
</file>